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A0BB7B-3044-4E72-A3A7-FB05E83F4B5C}"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ru-RU"/>
        </a:p>
      </dgm:t>
    </dgm:pt>
    <dgm:pt modelId="{EA0D245B-162D-4B7E-B61A-EEEBFE616493}">
      <dgm:prSet phldrT="[Текст]" custT="1"/>
      <dgm:spPr/>
      <dgm:t>
        <a:bodyPr/>
        <a:lstStyle/>
        <a:p>
          <a:pPr marL="0" marR="0" indent="0" algn="ctr" defTabSz="1244600" eaLnBrk="1" fontAlgn="auto" latinLnBrk="0" hangingPunct="1">
            <a:lnSpc>
              <a:spcPct val="90000"/>
            </a:lnSpc>
            <a:spcBef>
              <a:spcPct val="0"/>
            </a:spcBef>
            <a:spcAft>
              <a:spcPct val="35000"/>
            </a:spcAft>
            <a:buClrTx/>
            <a:buSzTx/>
            <a:buFontTx/>
            <a:buNone/>
            <a:tabLst/>
            <a:defRPr/>
          </a:pPr>
          <a:endParaRPr lang="ru-RU" sz="2000" b="1" i="1" dirty="0" smtClean="0"/>
        </a:p>
        <a:p>
          <a:pPr marL="0" marR="0" indent="0" algn="ctr" defTabSz="1244600" eaLnBrk="1" fontAlgn="auto" latinLnBrk="0" hangingPunct="1">
            <a:lnSpc>
              <a:spcPct val="90000"/>
            </a:lnSpc>
            <a:spcBef>
              <a:spcPct val="0"/>
            </a:spcBef>
            <a:spcAft>
              <a:spcPct val="35000"/>
            </a:spcAft>
            <a:buClrTx/>
            <a:buSzTx/>
            <a:buFontTx/>
            <a:buNone/>
            <a:tabLst/>
            <a:defRPr/>
          </a:pPr>
          <a:r>
            <a:rPr lang="ru-RU" sz="2000" b="1" i="1" dirty="0" err="1" smtClean="0"/>
            <a:t>Инвестициялық</a:t>
          </a:r>
          <a:r>
            <a:rPr lang="ru-RU" sz="2000" b="1" i="1" dirty="0" smtClean="0"/>
            <a:t> </a:t>
          </a:r>
          <a:r>
            <a:rPr lang="ru-RU" sz="2000" b="1" i="1" dirty="0" err="1" smtClean="0"/>
            <a:t>жобаны</a:t>
          </a:r>
          <a:r>
            <a:rPr lang="ru-RU" sz="2000" b="1" i="1" dirty="0" smtClean="0"/>
            <a:t> </a:t>
          </a:r>
          <a:r>
            <a:rPr lang="ru-RU" sz="2000" b="1" i="1" dirty="0" err="1" smtClean="0"/>
            <a:t>іске</a:t>
          </a:r>
          <a:r>
            <a:rPr lang="ru-RU" sz="2000" b="1" i="1" dirty="0" smtClean="0"/>
            <a:t> </a:t>
          </a:r>
          <a:r>
            <a:rPr lang="ru-RU" sz="2000" b="1" i="1" dirty="0" err="1" smtClean="0"/>
            <a:t>асыру</a:t>
          </a:r>
          <a:r>
            <a:rPr lang="ru-RU" sz="2000" b="1" i="1" dirty="0" smtClean="0"/>
            <a:t>, </a:t>
          </a:r>
          <a:r>
            <a:rPr lang="ru-RU" sz="2000" b="1" i="1" dirty="0" err="1" smtClean="0"/>
            <a:t>инвестицияларды</a:t>
          </a:r>
          <a:r>
            <a:rPr lang="ru-RU" sz="2000" b="1" i="1" dirty="0" smtClean="0"/>
            <a:t> </a:t>
          </a:r>
          <a:r>
            <a:rPr lang="ru-RU" sz="2000" b="1" i="1" dirty="0" err="1" smtClean="0"/>
            <a:t>жүзеге</a:t>
          </a:r>
          <a:r>
            <a:rPr lang="ru-RU" sz="2000" b="1" i="1" dirty="0" smtClean="0"/>
            <a:t> </a:t>
          </a:r>
          <a:r>
            <a:rPr lang="ru-RU" sz="2000" b="1" i="1" dirty="0" err="1" smtClean="0"/>
            <a:t>асыру</a:t>
          </a:r>
          <a:r>
            <a:rPr lang="ru-RU" sz="2000" b="1" i="1" dirty="0" smtClean="0"/>
            <a:t> </a:t>
          </a:r>
          <a:r>
            <a:rPr lang="ru-RU" sz="2000" b="1" i="1" dirty="0" err="1" smtClean="0"/>
            <a:t>және</a:t>
          </a:r>
          <a:r>
            <a:rPr lang="ru-RU" sz="2000" b="1" i="1" dirty="0" smtClean="0"/>
            <a:t> </a:t>
          </a:r>
          <a:r>
            <a:rPr lang="ru-RU" sz="2000" b="1" i="1" dirty="0" err="1" smtClean="0"/>
            <a:t>инвестициялық</a:t>
          </a:r>
          <a:r>
            <a:rPr lang="ru-RU" sz="2000" b="1" i="1" dirty="0" smtClean="0"/>
            <a:t> </a:t>
          </a:r>
          <a:r>
            <a:rPr lang="ru-RU" sz="2000" b="1" i="1" dirty="0" err="1" smtClean="0"/>
            <a:t>преференциялар</a:t>
          </a:r>
          <a:r>
            <a:rPr lang="ru-RU" sz="2000" b="1" i="1" dirty="0" smtClean="0"/>
            <a:t> беру.</a:t>
          </a:r>
          <a:endParaRPr lang="ru-RU" sz="2000" i="1" dirty="0" smtClean="0"/>
        </a:p>
      </dgm:t>
    </dgm:pt>
    <dgm:pt modelId="{640751E4-3DF8-4AE6-8091-F3B593367F6E}" type="parTrans" cxnId="{515001ED-364D-4F5A-9DD9-E60A4FBA7CB9}">
      <dgm:prSet/>
      <dgm:spPr/>
      <dgm:t>
        <a:bodyPr/>
        <a:lstStyle/>
        <a:p>
          <a:endParaRPr lang="ru-RU"/>
        </a:p>
      </dgm:t>
    </dgm:pt>
    <dgm:pt modelId="{05EA32E7-5CB5-4849-ADDB-0A9D24418DF9}" type="sibTrans" cxnId="{515001ED-364D-4F5A-9DD9-E60A4FBA7CB9}">
      <dgm:prSet/>
      <dgm:spPr/>
      <dgm:t>
        <a:bodyPr/>
        <a:lstStyle/>
        <a:p>
          <a:endParaRPr lang="ru-RU"/>
        </a:p>
      </dgm:t>
    </dgm:pt>
    <dgm:pt modelId="{51C6352C-88B7-469C-BBF2-8F1EBDE3FD51}">
      <dgm:prSet phldrT="[Текст]" custT="1"/>
      <dgm:spPr/>
      <dgm:t>
        <a:bodyPr/>
        <a:lstStyle/>
        <a:p>
          <a:endParaRPr lang="ru-RU" sz="800" dirty="0"/>
        </a:p>
      </dgm:t>
    </dgm:pt>
    <dgm:pt modelId="{F9628231-4787-4459-871E-9BD99134A810}" type="parTrans" cxnId="{6391DA28-9963-48DD-AF37-BAC463F10716}">
      <dgm:prSet/>
      <dgm:spPr/>
      <dgm:t>
        <a:bodyPr/>
        <a:lstStyle/>
        <a:p>
          <a:endParaRPr lang="ru-RU"/>
        </a:p>
      </dgm:t>
    </dgm:pt>
    <dgm:pt modelId="{E0CCFD66-EEE3-4FAF-8604-DFA68A759E5F}" type="sibTrans" cxnId="{6391DA28-9963-48DD-AF37-BAC463F10716}">
      <dgm:prSet/>
      <dgm:spPr/>
      <dgm:t>
        <a:bodyPr/>
        <a:lstStyle/>
        <a:p>
          <a:endParaRPr lang="ru-RU"/>
        </a:p>
      </dgm:t>
    </dgm:pt>
    <dgm:pt modelId="{7D06CF2A-2B82-4F80-834B-DAE5DD6E5ED1}">
      <dgm:prSet custT="1"/>
      <dgm:spPr/>
      <dgm:t>
        <a:bodyPr/>
        <a:lstStyle/>
        <a:p>
          <a:pPr algn="ctr" defTabSz="711200">
            <a:lnSpc>
              <a:spcPct val="90000"/>
            </a:lnSpc>
            <a:spcBef>
              <a:spcPct val="0"/>
            </a:spcBef>
            <a:spcAft>
              <a:spcPct val="35000"/>
            </a:spcAft>
          </a:pPr>
          <a:r>
            <a:rPr lang="ru-RU" sz="2000" b="1" i="1" dirty="0" err="1" smtClean="0"/>
            <a:t>Тіркеу</a:t>
          </a:r>
          <a:r>
            <a:rPr lang="ru-RU" sz="2000" b="1" i="1" dirty="0" smtClean="0"/>
            <a:t> </a:t>
          </a:r>
          <a:r>
            <a:rPr lang="ru-RU" sz="2000" b="1" i="1" dirty="0" err="1" smtClean="0"/>
            <a:t>және</a:t>
          </a:r>
          <a:r>
            <a:rPr lang="ru-RU" sz="2000" b="1" i="1" dirty="0" smtClean="0"/>
            <a:t> </a:t>
          </a:r>
          <a:r>
            <a:rPr lang="ru-RU" sz="2000" b="1" i="1" dirty="0" err="1" smtClean="0"/>
            <a:t>күшіне</a:t>
          </a:r>
          <a:r>
            <a:rPr lang="ru-RU" sz="2000" b="1" i="1" dirty="0" smtClean="0"/>
            <a:t> </a:t>
          </a:r>
          <a:r>
            <a:rPr lang="ru-RU" sz="2000" b="1" i="1" dirty="0" err="1" smtClean="0"/>
            <a:t>ену</a:t>
          </a:r>
          <a:endParaRPr lang="ru-RU" sz="2000" b="1" i="1" dirty="0" smtClean="0"/>
        </a:p>
        <a:p>
          <a:pPr algn="ctr" defTabSz="711200">
            <a:lnSpc>
              <a:spcPct val="90000"/>
            </a:lnSpc>
            <a:spcBef>
              <a:spcPct val="0"/>
            </a:spcBef>
            <a:spcAft>
              <a:spcPct val="35000"/>
            </a:spcAft>
          </a:pPr>
          <a:r>
            <a:rPr lang="ru-RU" sz="2000" b="1" i="1" dirty="0" err="1" smtClean="0"/>
            <a:t>қол</a:t>
          </a:r>
          <a:r>
            <a:rPr lang="ru-RU" sz="2000" b="1" i="1" dirty="0" smtClean="0"/>
            <a:t> </a:t>
          </a:r>
          <a:r>
            <a:rPr lang="ru-RU" sz="2000" b="1" i="1" dirty="0" err="1" smtClean="0"/>
            <a:t>қойылған</a:t>
          </a:r>
          <a:r>
            <a:rPr lang="ru-RU" sz="2000" b="1" i="1" dirty="0" smtClean="0"/>
            <a:t> </a:t>
          </a:r>
          <a:r>
            <a:rPr lang="ru-RU" sz="2000" b="1" i="1" dirty="0" err="1" smtClean="0"/>
            <a:t>күнінен</a:t>
          </a:r>
          <a:r>
            <a:rPr lang="ru-RU" sz="2000" b="1" i="1" dirty="0" smtClean="0"/>
            <a:t> </a:t>
          </a:r>
          <a:r>
            <a:rPr lang="ru-RU" sz="2000" b="1" i="1" dirty="0" err="1" smtClean="0"/>
            <a:t>бастап</a:t>
          </a:r>
          <a:r>
            <a:rPr lang="ru-RU" sz="2000" b="1" i="1" dirty="0" smtClean="0"/>
            <a:t> бес </a:t>
          </a:r>
          <a:r>
            <a:rPr lang="ru-RU" sz="2000" b="1" i="1" dirty="0" err="1" smtClean="0"/>
            <a:t>жұмыс</a:t>
          </a:r>
          <a:r>
            <a:rPr lang="ru-RU" sz="2000" b="1" i="1" dirty="0" smtClean="0"/>
            <a:t> </a:t>
          </a:r>
          <a:r>
            <a:rPr lang="ru-RU" sz="2000" b="1" i="1" dirty="0" err="1" smtClean="0"/>
            <a:t>күні</a:t>
          </a:r>
          <a:r>
            <a:rPr lang="ru-RU" sz="2000" b="1" i="1" dirty="0" smtClean="0"/>
            <a:t>, </a:t>
          </a:r>
          <a:r>
            <a:rPr lang="ru-RU" sz="2000" b="1" i="1" dirty="0" err="1" smtClean="0"/>
            <a:t>ол</a:t>
          </a:r>
          <a:r>
            <a:rPr lang="ru-RU" sz="2000" b="1" i="1" dirty="0" smtClean="0"/>
            <a:t> </a:t>
          </a:r>
          <a:r>
            <a:rPr lang="ru-RU" sz="2000" b="1" i="1" dirty="0" err="1" smtClean="0"/>
            <a:t>тіркелген</a:t>
          </a:r>
          <a:r>
            <a:rPr lang="ru-RU" sz="2000" b="1" i="1" dirty="0" smtClean="0"/>
            <a:t> </a:t>
          </a:r>
          <a:r>
            <a:rPr lang="ru-RU" sz="2000" b="1" i="1" dirty="0" err="1" smtClean="0"/>
            <a:t>күнінен</a:t>
          </a:r>
          <a:r>
            <a:rPr lang="ru-RU" sz="2000" b="1" i="1" dirty="0" smtClean="0"/>
            <a:t> </a:t>
          </a:r>
          <a:r>
            <a:rPr lang="ru-RU" sz="2000" b="1" i="1" dirty="0" err="1" smtClean="0"/>
            <a:t>бастап</a:t>
          </a:r>
          <a:r>
            <a:rPr lang="ru-RU" sz="2000" b="1" i="1" dirty="0" smtClean="0"/>
            <a:t> </a:t>
          </a:r>
          <a:r>
            <a:rPr lang="ru-RU" sz="2000" b="1" i="1" dirty="0" err="1" smtClean="0"/>
            <a:t>күшіне</a:t>
          </a:r>
          <a:r>
            <a:rPr lang="ru-RU" sz="2000" b="1" i="1" dirty="0" smtClean="0"/>
            <a:t> </a:t>
          </a:r>
          <a:r>
            <a:rPr lang="ru-RU" sz="2000" b="1" i="1" dirty="0" err="1" smtClean="0"/>
            <a:t>енуі</a:t>
          </a:r>
          <a:endParaRPr lang="ru-RU" sz="2000" i="1" dirty="0"/>
        </a:p>
      </dgm:t>
    </dgm:pt>
    <dgm:pt modelId="{EC5A0778-3ABF-4C0B-B957-7372E7D11FB6}" type="parTrans" cxnId="{699C1047-3F43-4CB4-92C8-439F4627F162}">
      <dgm:prSet/>
      <dgm:spPr/>
      <dgm:t>
        <a:bodyPr/>
        <a:lstStyle/>
        <a:p>
          <a:endParaRPr lang="ru-RU"/>
        </a:p>
      </dgm:t>
    </dgm:pt>
    <dgm:pt modelId="{C9BFF61E-E90A-477F-A8FC-5AC7E523E84D}" type="sibTrans" cxnId="{699C1047-3F43-4CB4-92C8-439F4627F162}">
      <dgm:prSet/>
      <dgm:spPr/>
      <dgm:t>
        <a:bodyPr/>
        <a:lstStyle/>
        <a:p>
          <a:endParaRPr lang="ru-RU"/>
        </a:p>
      </dgm:t>
    </dgm:pt>
    <dgm:pt modelId="{7F0D9003-CAB7-42FD-B0CF-ECF3D34E9BBB}">
      <dgm:prSet custT="1"/>
      <dgm:spPr/>
      <dgm:t>
        <a:bodyPr/>
        <a:lstStyle/>
        <a:p>
          <a:pPr marL="0" marR="0" indent="0" algn="ctr" defTabSz="1244600" eaLnBrk="1" fontAlgn="auto" latinLnBrk="0" hangingPunct="1">
            <a:lnSpc>
              <a:spcPct val="90000"/>
            </a:lnSpc>
            <a:spcBef>
              <a:spcPct val="0"/>
            </a:spcBef>
            <a:spcAft>
              <a:spcPct val="35000"/>
            </a:spcAft>
            <a:buClrTx/>
            <a:buSzTx/>
            <a:buFontTx/>
            <a:buNone/>
            <a:tabLst/>
            <a:defRPr/>
          </a:pPr>
          <a:endParaRPr lang="ru-RU" sz="2000" b="1" i="1" dirty="0" smtClean="0"/>
        </a:p>
        <a:p>
          <a:pPr marL="0" marR="0" indent="0" algn="ctr" defTabSz="1244600" eaLnBrk="1" fontAlgn="auto" latinLnBrk="0" hangingPunct="1">
            <a:lnSpc>
              <a:spcPct val="90000"/>
            </a:lnSpc>
            <a:spcBef>
              <a:spcPct val="0"/>
            </a:spcBef>
            <a:spcAft>
              <a:spcPct val="35000"/>
            </a:spcAft>
            <a:buClrTx/>
            <a:buSzTx/>
            <a:buFontTx/>
            <a:buNone/>
            <a:tabLst/>
            <a:defRPr/>
          </a:pPr>
          <a:r>
            <a:rPr lang="ru-RU" sz="2000" b="1" i="1" dirty="0" smtClean="0"/>
            <a:t>ДАЙЫНДАУ</a:t>
          </a:r>
        </a:p>
        <a:p>
          <a:pPr marL="0" marR="0" indent="0" algn="ctr" defTabSz="1244600" eaLnBrk="1" fontAlgn="auto" latinLnBrk="0" hangingPunct="1">
            <a:lnSpc>
              <a:spcPct val="90000"/>
            </a:lnSpc>
            <a:spcBef>
              <a:spcPct val="0"/>
            </a:spcBef>
            <a:spcAft>
              <a:spcPct val="35000"/>
            </a:spcAft>
            <a:buClrTx/>
            <a:buSzTx/>
            <a:buFontTx/>
            <a:buNone/>
            <a:tabLst/>
            <a:defRPr/>
          </a:pPr>
          <a:r>
            <a:rPr lang="ru-RU" sz="2000" b="1" i="1" dirty="0" err="1" smtClean="0"/>
            <a:t>инвестициялық</a:t>
          </a:r>
          <a:r>
            <a:rPr lang="ru-RU" sz="2000" b="1" i="1" dirty="0" smtClean="0"/>
            <a:t> </a:t>
          </a:r>
          <a:r>
            <a:rPr lang="ru-RU" sz="2000" b="1" i="1" dirty="0" err="1" smtClean="0"/>
            <a:t>преференциялар</a:t>
          </a:r>
          <a:r>
            <a:rPr lang="ru-RU" sz="2000" b="1" i="1" dirty="0" smtClean="0"/>
            <a:t> беру </a:t>
          </a:r>
          <a:r>
            <a:rPr lang="ru-RU" sz="2000" b="1" i="1" dirty="0" err="1" smtClean="0"/>
            <a:t>туралы</a:t>
          </a:r>
          <a:r>
            <a:rPr lang="ru-RU" sz="2000" b="1" i="1" dirty="0" smtClean="0"/>
            <a:t> </a:t>
          </a:r>
          <a:r>
            <a:rPr lang="ru-RU" sz="2000" b="1" i="1" dirty="0" err="1" smtClean="0"/>
            <a:t>шешім</a:t>
          </a:r>
          <a:r>
            <a:rPr lang="ru-RU" sz="2000" b="1" i="1" dirty="0" smtClean="0"/>
            <a:t> </a:t>
          </a:r>
          <a:r>
            <a:rPr lang="ru-RU" sz="2000" b="1" i="1" dirty="0" err="1" smtClean="0"/>
            <a:t>қабылданған</a:t>
          </a:r>
          <a:r>
            <a:rPr lang="ru-RU" sz="2000" b="1" i="1" dirty="0" smtClean="0"/>
            <a:t> </a:t>
          </a:r>
          <a:r>
            <a:rPr lang="ru-RU" sz="2000" b="1" i="1" dirty="0" err="1" smtClean="0"/>
            <a:t>күннен</a:t>
          </a:r>
          <a:r>
            <a:rPr lang="ru-RU" sz="2000" b="1" i="1" dirty="0" smtClean="0"/>
            <a:t> </a:t>
          </a:r>
          <a:r>
            <a:rPr lang="ru-RU" sz="2000" b="1" i="1" dirty="0" err="1" smtClean="0"/>
            <a:t>бастап</a:t>
          </a:r>
          <a:r>
            <a:rPr lang="ru-RU" sz="2000" b="1" i="1" dirty="0" smtClean="0"/>
            <a:t> он </a:t>
          </a:r>
          <a:r>
            <a:rPr lang="ru-RU" sz="2000" b="1" i="1" dirty="0" err="1" smtClean="0"/>
            <a:t>жұмыс</a:t>
          </a:r>
          <a:r>
            <a:rPr lang="ru-RU" sz="2000" b="1" i="1" dirty="0" smtClean="0"/>
            <a:t> </a:t>
          </a:r>
          <a:r>
            <a:rPr lang="ru-RU" sz="2000" b="1" i="1" dirty="0" err="1" smtClean="0"/>
            <a:t>күні</a:t>
          </a:r>
          <a:r>
            <a:rPr lang="ru-RU" sz="2000" b="1" i="1" dirty="0" smtClean="0"/>
            <a:t> </a:t>
          </a:r>
          <a:r>
            <a:rPr lang="ru-RU" sz="2000" b="1" i="1" dirty="0" err="1" smtClean="0"/>
            <a:t>ішінде</a:t>
          </a:r>
          <a:r>
            <a:rPr lang="ru-RU" sz="2000" b="1" i="1" dirty="0" smtClean="0"/>
            <a:t> </a:t>
          </a:r>
          <a:r>
            <a:rPr lang="ru-RU" sz="2000" b="1" i="1" dirty="0" err="1" smtClean="0"/>
            <a:t>модельдік</a:t>
          </a:r>
          <a:r>
            <a:rPr lang="ru-RU" sz="2000" b="1" i="1" dirty="0" smtClean="0"/>
            <a:t> </a:t>
          </a:r>
          <a:r>
            <a:rPr lang="ru-RU" sz="2000" b="1" i="1" dirty="0" err="1" smtClean="0"/>
            <a:t>келісімшарттың</a:t>
          </a:r>
          <a:r>
            <a:rPr lang="ru-RU" sz="2000" b="1" i="1" dirty="0" smtClean="0"/>
            <a:t> </a:t>
          </a:r>
          <a:r>
            <a:rPr lang="ru-RU" sz="2000" b="1" i="1" dirty="0" err="1" smtClean="0"/>
            <a:t>ережелерін</a:t>
          </a:r>
          <a:r>
            <a:rPr lang="ru-RU" sz="2000" b="1" i="1" dirty="0" smtClean="0"/>
            <a:t> </a:t>
          </a:r>
          <a:r>
            <a:rPr lang="ru-RU" sz="2000" b="1" i="1" dirty="0" err="1" smtClean="0"/>
            <a:t>ескере</a:t>
          </a:r>
          <a:r>
            <a:rPr lang="ru-RU" sz="2000" b="1" i="1" dirty="0" smtClean="0"/>
            <a:t> </a:t>
          </a:r>
          <a:r>
            <a:rPr lang="ru-RU" sz="2000" b="1" i="1" dirty="0" err="1" smtClean="0"/>
            <a:t>отырып</a:t>
          </a:r>
          <a:r>
            <a:rPr lang="ru-RU" sz="2000" b="1" i="1" dirty="0" smtClean="0"/>
            <a:t>, </a:t>
          </a:r>
          <a:r>
            <a:rPr lang="ru-RU" sz="2000" b="1" i="1" dirty="0" err="1" smtClean="0"/>
            <a:t>инвестициялық</a:t>
          </a:r>
          <a:r>
            <a:rPr lang="ru-RU" sz="2000" b="1" i="1" dirty="0" smtClean="0"/>
            <a:t> </a:t>
          </a:r>
          <a:r>
            <a:rPr lang="ru-RU" sz="2000" b="1" i="1" dirty="0" err="1" smtClean="0"/>
            <a:t>келісімшартты</a:t>
          </a:r>
          <a:r>
            <a:rPr lang="ru-RU" sz="2000" b="1" i="1" dirty="0" smtClean="0"/>
            <a:t> </a:t>
          </a:r>
          <a:r>
            <a:rPr lang="ru-RU" sz="2000" b="1" i="1" dirty="0" err="1" smtClean="0"/>
            <a:t>қол</a:t>
          </a:r>
          <a:r>
            <a:rPr lang="ru-RU" sz="2000" b="1" i="1" dirty="0" smtClean="0"/>
            <a:t> </a:t>
          </a:r>
          <a:r>
            <a:rPr lang="ru-RU" sz="2000" b="1" i="1" dirty="0" err="1" smtClean="0"/>
            <a:t>қою</a:t>
          </a:r>
          <a:r>
            <a:rPr lang="ru-RU" sz="2000" b="1" i="1" dirty="0" smtClean="0"/>
            <a:t> </a:t>
          </a:r>
          <a:r>
            <a:rPr lang="ru-RU" sz="2000" b="1" i="1" dirty="0" err="1" smtClean="0"/>
            <a:t>үшін</a:t>
          </a:r>
          <a:r>
            <a:rPr lang="ru-RU" sz="2000" b="1" i="1" dirty="0" smtClean="0"/>
            <a:t> </a:t>
          </a:r>
          <a:r>
            <a:rPr lang="ru-RU" sz="2000" b="1" i="1" dirty="0" err="1" smtClean="0"/>
            <a:t>дайындайды</a:t>
          </a:r>
          <a:r>
            <a:rPr lang="ru-RU" sz="2000" b="1" i="1" dirty="0" smtClean="0"/>
            <a:t>.</a:t>
          </a:r>
          <a:endParaRPr lang="ru-RU" sz="2000" dirty="0" smtClean="0"/>
        </a:p>
        <a:p>
          <a:endParaRPr lang="ru-RU" sz="2000" i="1" dirty="0"/>
        </a:p>
      </dgm:t>
    </dgm:pt>
    <dgm:pt modelId="{1ABC23B0-38C5-433C-AE5F-72D57367E693}" type="parTrans" cxnId="{190682F0-BD70-4EA7-A8AA-014CCA16540E}">
      <dgm:prSet/>
      <dgm:spPr/>
      <dgm:t>
        <a:bodyPr/>
        <a:lstStyle/>
        <a:p>
          <a:endParaRPr lang="ru-RU"/>
        </a:p>
      </dgm:t>
    </dgm:pt>
    <dgm:pt modelId="{31575560-82D7-4459-9F8A-64EE79AB31B5}" type="sibTrans" cxnId="{190682F0-BD70-4EA7-A8AA-014CCA16540E}">
      <dgm:prSet/>
      <dgm:spPr/>
      <dgm:t>
        <a:bodyPr/>
        <a:lstStyle/>
        <a:p>
          <a:endParaRPr lang="ru-RU"/>
        </a:p>
      </dgm:t>
    </dgm:pt>
    <dgm:pt modelId="{C2BD46A3-6E1B-4178-AAEB-0185ABEB861E}" type="pres">
      <dgm:prSet presAssocID="{4DA0BB7B-3044-4E72-A3A7-FB05E83F4B5C}" presName="linear" presStyleCnt="0">
        <dgm:presLayoutVars>
          <dgm:animLvl val="lvl"/>
          <dgm:resizeHandles val="exact"/>
        </dgm:presLayoutVars>
      </dgm:prSet>
      <dgm:spPr/>
      <dgm:t>
        <a:bodyPr/>
        <a:lstStyle/>
        <a:p>
          <a:endParaRPr lang="ru-RU"/>
        </a:p>
      </dgm:t>
    </dgm:pt>
    <dgm:pt modelId="{ED9C4638-9EC6-45DC-9BE3-FC0A994ABEA4}" type="pres">
      <dgm:prSet presAssocID="{EA0D245B-162D-4B7E-B61A-EEEBFE616493}" presName="parentText" presStyleLbl="node1" presStyleIdx="0" presStyleCnt="3" custScaleX="100833" custScaleY="77478" custLinFactY="-2961" custLinFactNeighborX="-96" custLinFactNeighborY="-100000">
        <dgm:presLayoutVars>
          <dgm:chMax val="0"/>
          <dgm:bulletEnabled val="1"/>
        </dgm:presLayoutVars>
      </dgm:prSet>
      <dgm:spPr/>
      <dgm:t>
        <a:bodyPr/>
        <a:lstStyle/>
        <a:p>
          <a:endParaRPr lang="ru-RU"/>
        </a:p>
      </dgm:t>
    </dgm:pt>
    <dgm:pt modelId="{A24008C5-B8CE-4988-8DCC-5D2126528044}" type="pres">
      <dgm:prSet presAssocID="{EA0D245B-162D-4B7E-B61A-EEEBFE616493}" presName="childText" presStyleLbl="revTx" presStyleIdx="0" presStyleCnt="1" custScaleY="47602">
        <dgm:presLayoutVars>
          <dgm:bulletEnabled val="1"/>
        </dgm:presLayoutVars>
      </dgm:prSet>
      <dgm:spPr/>
      <dgm:t>
        <a:bodyPr/>
        <a:lstStyle/>
        <a:p>
          <a:endParaRPr lang="ru-RU"/>
        </a:p>
      </dgm:t>
    </dgm:pt>
    <dgm:pt modelId="{45E9D9D7-C3E6-487F-B39F-957B3F906260}" type="pres">
      <dgm:prSet presAssocID="{7F0D9003-CAB7-42FD-B0CF-ECF3D34E9BBB}" presName="parentText" presStyleLbl="node1" presStyleIdx="1" presStyleCnt="3" custScaleY="114812" custLinFactY="-7144" custLinFactNeighborX="-462" custLinFactNeighborY="-100000">
        <dgm:presLayoutVars>
          <dgm:chMax val="0"/>
          <dgm:bulletEnabled val="1"/>
        </dgm:presLayoutVars>
      </dgm:prSet>
      <dgm:spPr/>
      <dgm:t>
        <a:bodyPr/>
        <a:lstStyle/>
        <a:p>
          <a:endParaRPr lang="ru-RU"/>
        </a:p>
      </dgm:t>
    </dgm:pt>
    <dgm:pt modelId="{EC95B14D-8430-4B83-B67D-F68EA204829D}" type="pres">
      <dgm:prSet presAssocID="{31575560-82D7-4459-9F8A-64EE79AB31B5}" presName="spacer" presStyleCnt="0"/>
      <dgm:spPr/>
      <dgm:t>
        <a:bodyPr/>
        <a:lstStyle/>
        <a:p>
          <a:endParaRPr lang="ru-RU"/>
        </a:p>
      </dgm:t>
    </dgm:pt>
    <dgm:pt modelId="{E069117A-9A34-4230-9064-58E19D1B2D90}" type="pres">
      <dgm:prSet presAssocID="{7D06CF2A-2B82-4F80-834B-DAE5DD6E5ED1}" presName="parentText" presStyleLbl="node1" presStyleIdx="2" presStyleCnt="3" custScaleY="92420" custLinFactY="-6829" custLinFactNeighborX="-462" custLinFactNeighborY="-100000">
        <dgm:presLayoutVars>
          <dgm:chMax val="0"/>
          <dgm:bulletEnabled val="1"/>
        </dgm:presLayoutVars>
      </dgm:prSet>
      <dgm:spPr/>
      <dgm:t>
        <a:bodyPr/>
        <a:lstStyle/>
        <a:p>
          <a:endParaRPr lang="ru-RU"/>
        </a:p>
      </dgm:t>
    </dgm:pt>
  </dgm:ptLst>
  <dgm:cxnLst>
    <dgm:cxn modelId="{6391DA28-9963-48DD-AF37-BAC463F10716}" srcId="{EA0D245B-162D-4B7E-B61A-EEEBFE616493}" destId="{51C6352C-88B7-469C-BBF2-8F1EBDE3FD51}" srcOrd="0" destOrd="0" parTransId="{F9628231-4787-4459-871E-9BD99134A810}" sibTransId="{E0CCFD66-EEE3-4FAF-8604-DFA68A759E5F}"/>
    <dgm:cxn modelId="{2F774F4F-E9FD-46E8-B391-B10453F7DCA3}" type="presOf" srcId="{7D06CF2A-2B82-4F80-834B-DAE5DD6E5ED1}" destId="{E069117A-9A34-4230-9064-58E19D1B2D90}" srcOrd="0" destOrd="0" presId="urn:microsoft.com/office/officeart/2005/8/layout/vList2"/>
    <dgm:cxn modelId="{190682F0-BD70-4EA7-A8AA-014CCA16540E}" srcId="{4DA0BB7B-3044-4E72-A3A7-FB05E83F4B5C}" destId="{7F0D9003-CAB7-42FD-B0CF-ECF3D34E9BBB}" srcOrd="1" destOrd="0" parTransId="{1ABC23B0-38C5-433C-AE5F-72D57367E693}" sibTransId="{31575560-82D7-4459-9F8A-64EE79AB31B5}"/>
    <dgm:cxn modelId="{D09E2868-BC7D-45CA-B40B-E9B4485BB37A}" type="presOf" srcId="{4DA0BB7B-3044-4E72-A3A7-FB05E83F4B5C}" destId="{C2BD46A3-6E1B-4178-AAEB-0185ABEB861E}" srcOrd="0" destOrd="0" presId="urn:microsoft.com/office/officeart/2005/8/layout/vList2"/>
    <dgm:cxn modelId="{421BEFE2-F38B-4264-9931-BFE9169E122D}" type="presOf" srcId="{7F0D9003-CAB7-42FD-B0CF-ECF3D34E9BBB}" destId="{45E9D9D7-C3E6-487F-B39F-957B3F906260}" srcOrd="0" destOrd="0" presId="urn:microsoft.com/office/officeart/2005/8/layout/vList2"/>
    <dgm:cxn modelId="{4ABE0903-2B9F-4C94-AE47-7F33CE7F9515}" type="presOf" srcId="{51C6352C-88B7-469C-BBF2-8F1EBDE3FD51}" destId="{A24008C5-B8CE-4988-8DCC-5D2126528044}" srcOrd="0" destOrd="0" presId="urn:microsoft.com/office/officeart/2005/8/layout/vList2"/>
    <dgm:cxn modelId="{659A94A2-C064-4A0C-B98F-A81D8B091A0F}" type="presOf" srcId="{EA0D245B-162D-4B7E-B61A-EEEBFE616493}" destId="{ED9C4638-9EC6-45DC-9BE3-FC0A994ABEA4}" srcOrd="0" destOrd="0" presId="urn:microsoft.com/office/officeart/2005/8/layout/vList2"/>
    <dgm:cxn modelId="{699C1047-3F43-4CB4-92C8-439F4627F162}" srcId="{4DA0BB7B-3044-4E72-A3A7-FB05E83F4B5C}" destId="{7D06CF2A-2B82-4F80-834B-DAE5DD6E5ED1}" srcOrd="2" destOrd="0" parTransId="{EC5A0778-3ABF-4C0B-B957-7372E7D11FB6}" sibTransId="{C9BFF61E-E90A-477F-A8FC-5AC7E523E84D}"/>
    <dgm:cxn modelId="{515001ED-364D-4F5A-9DD9-E60A4FBA7CB9}" srcId="{4DA0BB7B-3044-4E72-A3A7-FB05E83F4B5C}" destId="{EA0D245B-162D-4B7E-B61A-EEEBFE616493}" srcOrd="0" destOrd="0" parTransId="{640751E4-3DF8-4AE6-8091-F3B593367F6E}" sibTransId="{05EA32E7-5CB5-4849-ADDB-0A9D24418DF9}"/>
    <dgm:cxn modelId="{67F4E7FE-955C-400E-BC11-FDA12936AEFD}" type="presParOf" srcId="{C2BD46A3-6E1B-4178-AAEB-0185ABEB861E}" destId="{ED9C4638-9EC6-45DC-9BE3-FC0A994ABEA4}" srcOrd="0" destOrd="0" presId="urn:microsoft.com/office/officeart/2005/8/layout/vList2"/>
    <dgm:cxn modelId="{3C7D9894-4E21-495D-A4D6-BCB587EFD20A}" type="presParOf" srcId="{C2BD46A3-6E1B-4178-AAEB-0185ABEB861E}" destId="{A24008C5-B8CE-4988-8DCC-5D2126528044}" srcOrd="1" destOrd="0" presId="urn:microsoft.com/office/officeart/2005/8/layout/vList2"/>
    <dgm:cxn modelId="{F69AB486-D197-4C32-B5EB-2FB85FAB2BCC}" type="presParOf" srcId="{C2BD46A3-6E1B-4178-AAEB-0185ABEB861E}" destId="{45E9D9D7-C3E6-487F-B39F-957B3F906260}" srcOrd="2" destOrd="0" presId="urn:microsoft.com/office/officeart/2005/8/layout/vList2"/>
    <dgm:cxn modelId="{C2D12951-7A69-4B5A-B3B9-72EF8EB00F37}" type="presParOf" srcId="{C2BD46A3-6E1B-4178-AAEB-0185ABEB861E}" destId="{EC95B14D-8430-4B83-B67D-F68EA204829D}" srcOrd="3" destOrd="0" presId="urn:microsoft.com/office/officeart/2005/8/layout/vList2"/>
    <dgm:cxn modelId="{7AAA5307-1125-476C-9F5D-4F2058FFE0BB}" type="presParOf" srcId="{C2BD46A3-6E1B-4178-AAEB-0185ABEB861E}" destId="{E069117A-9A34-4230-9064-58E19D1B2D9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C4638-9EC6-45DC-9BE3-FC0A994ABEA4}">
      <dsp:nvSpPr>
        <dsp:cNvPr id="0" name=""/>
        <dsp:cNvSpPr/>
      </dsp:nvSpPr>
      <dsp:spPr>
        <a:xfrm>
          <a:off x="0" y="28925"/>
          <a:ext cx="10066712" cy="92976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ctr" defTabSz="1244600" eaLnBrk="1" fontAlgn="auto" latinLnBrk="0" hangingPunct="1">
            <a:lnSpc>
              <a:spcPct val="90000"/>
            </a:lnSpc>
            <a:spcBef>
              <a:spcPct val="0"/>
            </a:spcBef>
            <a:spcAft>
              <a:spcPct val="35000"/>
            </a:spcAft>
            <a:buClrTx/>
            <a:buSzTx/>
            <a:buFontTx/>
            <a:buNone/>
            <a:tabLst/>
            <a:defRPr/>
          </a:pPr>
          <a:endParaRPr lang="ru-RU" sz="2000" b="1" i="1" kern="1200" dirty="0" smtClean="0"/>
        </a:p>
        <a:p>
          <a:pPr marL="0" marR="0" lvl="0" indent="0" algn="ctr" defTabSz="1244600" eaLnBrk="1" fontAlgn="auto" latinLnBrk="0" hangingPunct="1">
            <a:lnSpc>
              <a:spcPct val="90000"/>
            </a:lnSpc>
            <a:spcBef>
              <a:spcPct val="0"/>
            </a:spcBef>
            <a:spcAft>
              <a:spcPct val="35000"/>
            </a:spcAft>
            <a:buClrTx/>
            <a:buSzTx/>
            <a:buFontTx/>
            <a:buNone/>
            <a:tabLst/>
            <a:defRPr/>
          </a:pPr>
          <a:r>
            <a:rPr lang="ru-RU" sz="2000" b="1" i="1" kern="1200" dirty="0" err="1" smtClean="0"/>
            <a:t>Инвестициялық</a:t>
          </a:r>
          <a:r>
            <a:rPr lang="ru-RU" sz="2000" b="1" i="1" kern="1200" dirty="0" smtClean="0"/>
            <a:t> </a:t>
          </a:r>
          <a:r>
            <a:rPr lang="ru-RU" sz="2000" b="1" i="1" kern="1200" dirty="0" err="1" smtClean="0"/>
            <a:t>жобаны</a:t>
          </a:r>
          <a:r>
            <a:rPr lang="ru-RU" sz="2000" b="1" i="1" kern="1200" dirty="0" smtClean="0"/>
            <a:t> </a:t>
          </a:r>
          <a:r>
            <a:rPr lang="ru-RU" sz="2000" b="1" i="1" kern="1200" dirty="0" err="1" smtClean="0"/>
            <a:t>іске</a:t>
          </a:r>
          <a:r>
            <a:rPr lang="ru-RU" sz="2000" b="1" i="1" kern="1200" dirty="0" smtClean="0"/>
            <a:t> </a:t>
          </a:r>
          <a:r>
            <a:rPr lang="ru-RU" sz="2000" b="1" i="1" kern="1200" dirty="0" err="1" smtClean="0"/>
            <a:t>асыру</a:t>
          </a:r>
          <a:r>
            <a:rPr lang="ru-RU" sz="2000" b="1" i="1" kern="1200" dirty="0" smtClean="0"/>
            <a:t>, </a:t>
          </a:r>
          <a:r>
            <a:rPr lang="ru-RU" sz="2000" b="1" i="1" kern="1200" dirty="0" err="1" smtClean="0"/>
            <a:t>инвестицияларды</a:t>
          </a:r>
          <a:r>
            <a:rPr lang="ru-RU" sz="2000" b="1" i="1" kern="1200" dirty="0" smtClean="0"/>
            <a:t> </a:t>
          </a:r>
          <a:r>
            <a:rPr lang="ru-RU" sz="2000" b="1" i="1" kern="1200" dirty="0" err="1" smtClean="0"/>
            <a:t>жүзеге</a:t>
          </a:r>
          <a:r>
            <a:rPr lang="ru-RU" sz="2000" b="1" i="1" kern="1200" dirty="0" smtClean="0"/>
            <a:t> </a:t>
          </a:r>
          <a:r>
            <a:rPr lang="ru-RU" sz="2000" b="1" i="1" kern="1200" dirty="0" err="1" smtClean="0"/>
            <a:t>асыру</a:t>
          </a:r>
          <a:r>
            <a:rPr lang="ru-RU" sz="2000" b="1" i="1" kern="1200" dirty="0" smtClean="0"/>
            <a:t> </a:t>
          </a:r>
          <a:r>
            <a:rPr lang="ru-RU" sz="2000" b="1" i="1" kern="1200" dirty="0" err="1" smtClean="0"/>
            <a:t>және</a:t>
          </a:r>
          <a:r>
            <a:rPr lang="ru-RU" sz="2000" b="1" i="1" kern="1200" dirty="0" smtClean="0"/>
            <a:t> </a:t>
          </a:r>
          <a:r>
            <a:rPr lang="ru-RU" sz="2000" b="1" i="1" kern="1200" dirty="0" err="1" smtClean="0"/>
            <a:t>инвестициялық</a:t>
          </a:r>
          <a:r>
            <a:rPr lang="ru-RU" sz="2000" b="1" i="1" kern="1200" dirty="0" smtClean="0"/>
            <a:t> </a:t>
          </a:r>
          <a:r>
            <a:rPr lang="ru-RU" sz="2000" b="1" i="1" kern="1200" dirty="0" err="1" smtClean="0"/>
            <a:t>преференциялар</a:t>
          </a:r>
          <a:r>
            <a:rPr lang="ru-RU" sz="2000" b="1" i="1" kern="1200" dirty="0" smtClean="0"/>
            <a:t> беру.</a:t>
          </a:r>
          <a:endParaRPr lang="ru-RU" sz="2000" i="1" kern="1200" dirty="0" smtClean="0"/>
        </a:p>
      </dsp:txBody>
      <dsp:txXfrm>
        <a:off x="45387" y="74312"/>
        <a:ext cx="9975938" cy="838986"/>
      </dsp:txXfrm>
    </dsp:sp>
    <dsp:sp modelId="{A24008C5-B8CE-4988-8DCC-5D2126528044}">
      <dsp:nvSpPr>
        <dsp:cNvPr id="0" name=""/>
        <dsp:cNvSpPr/>
      </dsp:nvSpPr>
      <dsp:spPr>
        <a:xfrm>
          <a:off x="0" y="1037193"/>
          <a:ext cx="10066712" cy="20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618" tIns="10160" rIns="56896" bIns="10160" numCol="1" spcCol="1270" anchor="t" anchorCtr="0">
          <a:noAutofit/>
        </a:bodyPr>
        <a:lstStyle/>
        <a:p>
          <a:pPr marL="57150" lvl="1" indent="-57150" algn="l" defTabSz="355600">
            <a:lnSpc>
              <a:spcPct val="90000"/>
            </a:lnSpc>
            <a:spcBef>
              <a:spcPct val="0"/>
            </a:spcBef>
            <a:spcAft>
              <a:spcPct val="20000"/>
            </a:spcAft>
            <a:buChar char="••"/>
          </a:pPr>
          <a:endParaRPr lang="ru-RU" sz="800" kern="1200" dirty="0"/>
        </a:p>
      </dsp:txBody>
      <dsp:txXfrm>
        <a:off x="0" y="1037193"/>
        <a:ext cx="10066712" cy="20457"/>
      </dsp:txXfrm>
    </dsp:sp>
    <dsp:sp modelId="{45E9D9D7-C3E6-487F-B39F-957B3F906260}">
      <dsp:nvSpPr>
        <dsp:cNvPr id="0" name=""/>
        <dsp:cNvSpPr/>
      </dsp:nvSpPr>
      <dsp:spPr>
        <a:xfrm>
          <a:off x="0" y="964446"/>
          <a:ext cx="10066712" cy="137777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ctr" defTabSz="1244600" eaLnBrk="1" fontAlgn="auto" latinLnBrk="0" hangingPunct="1">
            <a:lnSpc>
              <a:spcPct val="90000"/>
            </a:lnSpc>
            <a:spcBef>
              <a:spcPct val="0"/>
            </a:spcBef>
            <a:spcAft>
              <a:spcPct val="35000"/>
            </a:spcAft>
            <a:buClrTx/>
            <a:buSzTx/>
            <a:buFontTx/>
            <a:buNone/>
            <a:tabLst/>
            <a:defRPr/>
          </a:pPr>
          <a:endParaRPr lang="ru-RU" sz="2000" b="1" i="1" kern="1200" dirty="0" smtClean="0"/>
        </a:p>
        <a:p>
          <a:pPr marL="0" marR="0" lvl="0" indent="0" algn="ctr" defTabSz="1244600" eaLnBrk="1" fontAlgn="auto" latinLnBrk="0" hangingPunct="1">
            <a:lnSpc>
              <a:spcPct val="90000"/>
            </a:lnSpc>
            <a:spcBef>
              <a:spcPct val="0"/>
            </a:spcBef>
            <a:spcAft>
              <a:spcPct val="35000"/>
            </a:spcAft>
            <a:buClrTx/>
            <a:buSzTx/>
            <a:buFontTx/>
            <a:buNone/>
            <a:tabLst/>
            <a:defRPr/>
          </a:pPr>
          <a:r>
            <a:rPr lang="ru-RU" sz="2000" b="1" i="1" kern="1200" dirty="0" smtClean="0"/>
            <a:t>ДАЙЫНДАУ</a:t>
          </a:r>
        </a:p>
        <a:p>
          <a:pPr marL="0" marR="0" lvl="0" indent="0" algn="ctr" defTabSz="1244600" eaLnBrk="1" fontAlgn="auto" latinLnBrk="0" hangingPunct="1">
            <a:lnSpc>
              <a:spcPct val="90000"/>
            </a:lnSpc>
            <a:spcBef>
              <a:spcPct val="0"/>
            </a:spcBef>
            <a:spcAft>
              <a:spcPct val="35000"/>
            </a:spcAft>
            <a:buClrTx/>
            <a:buSzTx/>
            <a:buFontTx/>
            <a:buNone/>
            <a:tabLst/>
            <a:defRPr/>
          </a:pPr>
          <a:r>
            <a:rPr lang="ru-RU" sz="2000" b="1" i="1" kern="1200" dirty="0" err="1" smtClean="0"/>
            <a:t>инвестициялық</a:t>
          </a:r>
          <a:r>
            <a:rPr lang="ru-RU" sz="2000" b="1" i="1" kern="1200" dirty="0" smtClean="0"/>
            <a:t> </a:t>
          </a:r>
          <a:r>
            <a:rPr lang="ru-RU" sz="2000" b="1" i="1" kern="1200" dirty="0" err="1" smtClean="0"/>
            <a:t>преференциялар</a:t>
          </a:r>
          <a:r>
            <a:rPr lang="ru-RU" sz="2000" b="1" i="1" kern="1200" dirty="0" smtClean="0"/>
            <a:t> беру </a:t>
          </a:r>
          <a:r>
            <a:rPr lang="ru-RU" sz="2000" b="1" i="1" kern="1200" dirty="0" err="1" smtClean="0"/>
            <a:t>туралы</a:t>
          </a:r>
          <a:r>
            <a:rPr lang="ru-RU" sz="2000" b="1" i="1" kern="1200" dirty="0" smtClean="0"/>
            <a:t> </a:t>
          </a:r>
          <a:r>
            <a:rPr lang="ru-RU" sz="2000" b="1" i="1" kern="1200" dirty="0" err="1" smtClean="0"/>
            <a:t>шешім</a:t>
          </a:r>
          <a:r>
            <a:rPr lang="ru-RU" sz="2000" b="1" i="1" kern="1200" dirty="0" smtClean="0"/>
            <a:t> </a:t>
          </a:r>
          <a:r>
            <a:rPr lang="ru-RU" sz="2000" b="1" i="1" kern="1200" dirty="0" err="1" smtClean="0"/>
            <a:t>қабылданған</a:t>
          </a:r>
          <a:r>
            <a:rPr lang="ru-RU" sz="2000" b="1" i="1" kern="1200" dirty="0" smtClean="0"/>
            <a:t> </a:t>
          </a:r>
          <a:r>
            <a:rPr lang="ru-RU" sz="2000" b="1" i="1" kern="1200" dirty="0" err="1" smtClean="0"/>
            <a:t>күннен</a:t>
          </a:r>
          <a:r>
            <a:rPr lang="ru-RU" sz="2000" b="1" i="1" kern="1200" dirty="0" smtClean="0"/>
            <a:t> </a:t>
          </a:r>
          <a:r>
            <a:rPr lang="ru-RU" sz="2000" b="1" i="1" kern="1200" dirty="0" err="1" smtClean="0"/>
            <a:t>бастап</a:t>
          </a:r>
          <a:r>
            <a:rPr lang="ru-RU" sz="2000" b="1" i="1" kern="1200" dirty="0" smtClean="0"/>
            <a:t> он </a:t>
          </a:r>
          <a:r>
            <a:rPr lang="ru-RU" sz="2000" b="1" i="1" kern="1200" dirty="0" err="1" smtClean="0"/>
            <a:t>жұмыс</a:t>
          </a:r>
          <a:r>
            <a:rPr lang="ru-RU" sz="2000" b="1" i="1" kern="1200" dirty="0" smtClean="0"/>
            <a:t> </a:t>
          </a:r>
          <a:r>
            <a:rPr lang="ru-RU" sz="2000" b="1" i="1" kern="1200" dirty="0" err="1" smtClean="0"/>
            <a:t>күні</a:t>
          </a:r>
          <a:r>
            <a:rPr lang="ru-RU" sz="2000" b="1" i="1" kern="1200" dirty="0" smtClean="0"/>
            <a:t> </a:t>
          </a:r>
          <a:r>
            <a:rPr lang="ru-RU" sz="2000" b="1" i="1" kern="1200" dirty="0" err="1" smtClean="0"/>
            <a:t>ішінде</a:t>
          </a:r>
          <a:r>
            <a:rPr lang="ru-RU" sz="2000" b="1" i="1" kern="1200" dirty="0" smtClean="0"/>
            <a:t> </a:t>
          </a:r>
          <a:r>
            <a:rPr lang="ru-RU" sz="2000" b="1" i="1" kern="1200" dirty="0" err="1" smtClean="0"/>
            <a:t>модельдік</a:t>
          </a:r>
          <a:r>
            <a:rPr lang="ru-RU" sz="2000" b="1" i="1" kern="1200" dirty="0" smtClean="0"/>
            <a:t> </a:t>
          </a:r>
          <a:r>
            <a:rPr lang="ru-RU" sz="2000" b="1" i="1" kern="1200" dirty="0" err="1" smtClean="0"/>
            <a:t>келісімшарттың</a:t>
          </a:r>
          <a:r>
            <a:rPr lang="ru-RU" sz="2000" b="1" i="1" kern="1200" dirty="0" smtClean="0"/>
            <a:t> </a:t>
          </a:r>
          <a:r>
            <a:rPr lang="ru-RU" sz="2000" b="1" i="1" kern="1200" dirty="0" err="1" smtClean="0"/>
            <a:t>ережелерін</a:t>
          </a:r>
          <a:r>
            <a:rPr lang="ru-RU" sz="2000" b="1" i="1" kern="1200" dirty="0" smtClean="0"/>
            <a:t> </a:t>
          </a:r>
          <a:r>
            <a:rPr lang="ru-RU" sz="2000" b="1" i="1" kern="1200" dirty="0" err="1" smtClean="0"/>
            <a:t>ескере</a:t>
          </a:r>
          <a:r>
            <a:rPr lang="ru-RU" sz="2000" b="1" i="1" kern="1200" dirty="0" smtClean="0"/>
            <a:t> </a:t>
          </a:r>
          <a:r>
            <a:rPr lang="ru-RU" sz="2000" b="1" i="1" kern="1200" dirty="0" err="1" smtClean="0"/>
            <a:t>отырып</a:t>
          </a:r>
          <a:r>
            <a:rPr lang="ru-RU" sz="2000" b="1" i="1" kern="1200" dirty="0" smtClean="0"/>
            <a:t>, </a:t>
          </a:r>
          <a:r>
            <a:rPr lang="ru-RU" sz="2000" b="1" i="1" kern="1200" dirty="0" err="1" smtClean="0"/>
            <a:t>инвестициялық</a:t>
          </a:r>
          <a:r>
            <a:rPr lang="ru-RU" sz="2000" b="1" i="1" kern="1200" dirty="0" smtClean="0"/>
            <a:t> </a:t>
          </a:r>
          <a:r>
            <a:rPr lang="ru-RU" sz="2000" b="1" i="1" kern="1200" dirty="0" err="1" smtClean="0"/>
            <a:t>келісімшартты</a:t>
          </a:r>
          <a:r>
            <a:rPr lang="ru-RU" sz="2000" b="1" i="1" kern="1200" dirty="0" smtClean="0"/>
            <a:t> </a:t>
          </a:r>
          <a:r>
            <a:rPr lang="ru-RU" sz="2000" b="1" i="1" kern="1200" dirty="0" err="1" smtClean="0"/>
            <a:t>қол</a:t>
          </a:r>
          <a:r>
            <a:rPr lang="ru-RU" sz="2000" b="1" i="1" kern="1200" dirty="0" smtClean="0"/>
            <a:t> </a:t>
          </a:r>
          <a:r>
            <a:rPr lang="ru-RU" sz="2000" b="1" i="1" kern="1200" dirty="0" err="1" smtClean="0"/>
            <a:t>қою</a:t>
          </a:r>
          <a:r>
            <a:rPr lang="ru-RU" sz="2000" b="1" i="1" kern="1200" dirty="0" smtClean="0"/>
            <a:t> </a:t>
          </a:r>
          <a:r>
            <a:rPr lang="ru-RU" sz="2000" b="1" i="1" kern="1200" dirty="0" err="1" smtClean="0"/>
            <a:t>үшін</a:t>
          </a:r>
          <a:r>
            <a:rPr lang="ru-RU" sz="2000" b="1" i="1" kern="1200" dirty="0" smtClean="0"/>
            <a:t> </a:t>
          </a:r>
          <a:r>
            <a:rPr lang="ru-RU" sz="2000" b="1" i="1" kern="1200" dirty="0" err="1" smtClean="0"/>
            <a:t>дайындайды</a:t>
          </a:r>
          <a:r>
            <a:rPr lang="ru-RU" sz="2000" b="1" i="1" kern="1200" dirty="0" smtClean="0"/>
            <a:t>.</a:t>
          </a:r>
          <a:endParaRPr lang="ru-RU" sz="2000" kern="1200" dirty="0" smtClean="0"/>
        </a:p>
        <a:p>
          <a:pPr lvl="0">
            <a:spcBef>
              <a:spcPct val="0"/>
            </a:spcBef>
          </a:pPr>
          <a:endParaRPr lang="ru-RU" sz="2000" i="1" kern="1200" dirty="0"/>
        </a:p>
      </dsp:txBody>
      <dsp:txXfrm>
        <a:off x="67258" y="1031704"/>
        <a:ext cx="9932196" cy="1243263"/>
      </dsp:txXfrm>
    </dsp:sp>
    <dsp:sp modelId="{E069117A-9A34-4230-9064-58E19D1B2D90}">
      <dsp:nvSpPr>
        <dsp:cNvPr id="0" name=""/>
        <dsp:cNvSpPr/>
      </dsp:nvSpPr>
      <dsp:spPr>
        <a:xfrm>
          <a:off x="0" y="2353479"/>
          <a:ext cx="10066712" cy="1109068"/>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711200">
            <a:lnSpc>
              <a:spcPct val="90000"/>
            </a:lnSpc>
            <a:spcBef>
              <a:spcPct val="0"/>
            </a:spcBef>
            <a:spcAft>
              <a:spcPct val="35000"/>
            </a:spcAft>
          </a:pPr>
          <a:r>
            <a:rPr lang="ru-RU" sz="2000" b="1" i="1" kern="1200" dirty="0" err="1" smtClean="0"/>
            <a:t>Тіркеу</a:t>
          </a:r>
          <a:r>
            <a:rPr lang="ru-RU" sz="2000" b="1" i="1" kern="1200" dirty="0" smtClean="0"/>
            <a:t> </a:t>
          </a:r>
          <a:r>
            <a:rPr lang="ru-RU" sz="2000" b="1" i="1" kern="1200" dirty="0" err="1" smtClean="0"/>
            <a:t>және</a:t>
          </a:r>
          <a:r>
            <a:rPr lang="ru-RU" sz="2000" b="1" i="1" kern="1200" dirty="0" smtClean="0"/>
            <a:t> </a:t>
          </a:r>
          <a:r>
            <a:rPr lang="ru-RU" sz="2000" b="1" i="1" kern="1200" dirty="0" err="1" smtClean="0"/>
            <a:t>күшіне</a:t>
          </a:r>
          <a:r>
            <a:rPr lang="ru-RU" sz="2000" b="1" i="1" kern="1200" dirty="0" smtClean="0"/>
            <a:t> </a:t>
          </a:r>
          <a:r>
            <a:rPr lang="ru-RU" sz="2000" b="1" i="1" kern="1200" dirty="0" err="1" smtClean="0"/>
            <a:t>ену</a:t>
          </a:r>
          <a:endParaRPr lang="ru-RU" sz="2000" b="1" i="1" kern="1200" dirty="0" smtClean="0"/>
        </a:p>
        <a:p>
          <a:pPr lvl="0" algn="ctr" defTabSz="711200">
            <a:lnSpc>
              <a:spcPct val="90000"/>
            </a:lnSpc>
            <a:spcBef>
              <a:spcPct val="0"/>
            </a:spcBef>
            <a:spcAft>
              <a:spcPct val="35000"/>
            </a:spcAft>
          </a:pPr>
          <a:r>
            <a:rPr lang="ru-RU" sz="2000" b="1" i="1" kern="1200" dirty="0" err="1" smtClean="0"/>
            <a:t>қол</a:t>
          </a:r>
          <a:r>
            <a:rPr lang="ru-RU" sz="2000" b="1" i="1" kern="1200" dirty="0" smtClean="0"/>
            <a:t> </a:t>
          </a:r>
          <a:r>
            <a:rPr lang="ru-RU" sz="2000" b="1" i="1" kern="1200" dirty="0" err="1" smtClean="0"/>
            <a:t>қойылған</a:t>
          </a:r>
          <a:r>
            <a:rPr lang="ru-RU" sz="2000" b="1" i="1" kern="1200" dirty="0" smtClean="0"/>
            <a:t> </a:t>
          </a:r>
          <a:r>
            <a:rPr lang="ru-RU" sz="2000" b="1" i="1" kern="1200" dirty="0" err="1" smtClean="0"/>
            <a:t>күнінен</a:t>
          </a:r>
          <a:r>
            <a:rPr lang="ru-RU" sz="2000" b="1" i="1" kern="1200" dirty="0" smtClean="0"/>
            <a:t> </a:t>
          </a:r>
          <a:r>
            <a:rPr lang="ru-RU" sz="2000" b="1" i="1" kern="1200" dirty="0" err="1" smtClean="0"/>
            <a:t>бастап</a:t>
          </a:r>
          <a:r>
            <a:rPr lang="ru-RU" sz="2000" b="1" i="1" kern="1200" dirty="0" smtClean="0"/>
            <a:t> бес </a:t>
          </a:r>
          <a:r>
            <a:rPr lang="ru-RU" sz="2000" b="1" i="1" kern="1200" dirty="0" err="1" smtClean="0"/>
            <a:t>жұмыс</a:t>
          </a:r>
          <a:r>
            <a:rPr lang="ru-RU" sz="2000" b="1" i="1" kern="1200" dirty="0" smtClean="0"/>
            <a:t> </a:t>
          </a:r>
          <a:r>
            <a:rPr lang="ru-RU" sz="2000" b="1" i="1" kern="1200" dirty="0" err="1" smtClean="0"/>
            <a:t>күні</a:t>
          </a:r>
          <a:r>
            <a:rPr lang="ru-RU" sz="2000" b="1" i="1" kern="1200" dirty="0" smtClean="0"/>
            <a:t>, </a:t>
          </a:r>
          <a:r>
            <a:rPr lang="ru-RU" sz="2000" b="1" i="1" kern="1200" dirty="0" err="1" smtClean="0"/>
            <a:t>ол</a:t>
          </a:r>
          <a:r>
            <a:rPr lang="ru-RU" sz="2000" b="1" i="1" kern="1200" dirty="0" smtClean="0"/>
            <a:t> </a:t>
          </a:r>
          <a:r>
            <a:rPr lang="ru-RU" sz="2000" b="1" i="1" kern="1200" dirty="0" err="1" smtClean="0"/>
            <a:t>тіркелген</a:t>
          </a:r>
          <a:r>
            <a:rPr lang="ru-RU" sz="2000" b="1" i="1" kern="1200" dirty="0" smtClean="0"/>
            <a:t> </a:t>
          </a:r>
          <a:r>
            <a:rPr lang="ru-RU" sz="2000" b="1" i="1" kern="1200" dirty="0" err="1" smtClean="0"/>
            <a:t>күнінен</a:t>
          </a:r>
          <a:r>
            <a:rPr lang="ru-RU" sz="2000" b="1" i="1" kern="1200" dirty="0" smtClean="0"/>
            <a:t> </a:t>
          </a:r>
          <a:r>
            <a:rPr lang="ru-RU" sz="2000" b="1" i="1" kern="1200" dirty="0" err="1" smtClean="0"/>
            <a:t>бастап</a:t>
          </a:r>
          <a:r>
            <a:rPr lang="ru-RU" sz="2000" b="1" i="1" kern="1200" dirty="0" smtClean="0"/>
            <a:t> </a:t>
          </a:r>
          <a:r>
            <a:rPr lang="ru-RU" sz="2000" b="1" i="1" kern="1200" dirty="0" err="1" smtClean="0"/>
            <a:t>күшіне</a:t>
          </a:r>
          <a:r>
            <a:rPr lang="ru-RU" sz="2000" b="1" i="1" kern="1200" dirty="0" smtClean="0"/>
            <a:t> </a:t>
          </a:r>
          <a:r>
            <a:rPr lang="ru-RU" sz="2000" b="1" i="1" kern="1200" dirty="0" err="1" smtClean="0"/>
            <a:t>енуі</a:t>
          </a:r>
          <a:endParaRPr lang="ru-RU" sz="2000" i="1" kern="1200" dirty="0"/>
        </a:p>
      </dsp:txBody>
      <dsp:txXfrm>
        <a:off x="54140" y="2407619"/>
        <a:ext cx="9958432" cy="10007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26FB4B-C013-4DFF-8A5C-8FC2C542B00C}" type="datetimeFigureOut">
              <a:rPr lang="ru-RU" smtClean="0"/>
              <a:t>09.09.2019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85F811-DC80-474B-A633-05D0009C1129}" type="slidenum">
              <a:rPr lang="ru-RU" smtClean="0"/>
              <a:t>‹#›</a:t>
            </a:fld>
            <a:endParaRPr lang="ru-RU"/>
          </a:p>
        </p:txBody>
      </p:sp>
    </p:spTree>
    <p:extLst>
      <p:ext uri="{BB962C8B-B14F-4D97-AF65-F5344CB8AC3E}">
        <p14:creationId xmlns:p14="http://schemas.microsoft.com/office/powerpoint/2010/main" val="1417284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1388C48-7E8F-463B-8683-9182B119AFA4}" type="datetime1">
              <a:rPr lang="ru-RU" smtClean="0"/>
              <a:t>09.09.2019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136127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CBFF08-ADBE-44FA-ADDA-60325EB37555}" type="datetime1">
              <a:rPr lang="ru-RU" smtClean="0"/>
              <a:t>09.09.2019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233263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93686B-9278-4E0E-9EDD-72A696E5322E}" type="datetime1">
              <a:rPr lang="ru-RU" smtClean="0"/>
              <a:t>09.09.2019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241927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FDC2EB2-6523-4A2E-8F9D-49205980AFEF}" type="datetime1">
              <a:rPr lang="ru-RU" smtClean="0"/>
              <a:t>09.09.2019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538737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B615E2A-90AC-4615-876B-3442B2862E88}" type="datetime1">
              <a:rPr lang="ru-RU" smtClean="0"/>
              <a:t>09.09.2019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2901722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7AC0158-155A-4CA7-83B3-61E5371ADAA8}" type="datetime1">
              <a:rPr lang="ru-RU" smtClean="0"/>
              <a:t>09.09.2019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1708311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D2C59D0-4E2C-473E-8139-2244E5A9A656}" type="datetime1">
              <a:rPr lang="ru-RU" smtClean="0"/>
              <a:t>09.09.2019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951875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82A4BD0-7B57-45A1-BF82-F1E4E95D54AB}" type="datetime1">
              <a:rPr lang="ru-RU" smtClean="0"/>
              <a:t>09.09.2019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45610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B52C254-684A-4BAB-976F-B35D6A8E24AA}" type="datetime1">
              <a:rPr lang="ru-RU" smtClean="0"/>
              <a:t>09.09.2019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05932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3C48F25-BEB7-486C-A4AE-695C2AF9BDD3}" type="datetime1">
              <a:rPr lang="ru-RU" smtClean="0"/>
              <a:t>09.09.2019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2455994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6B70BD9-5B7A-46B7-963D-EFDCD28E0CE1}" type="datetime1">
              <a:rPr lang="ru-RU" smtClean="0"/>
              <a:t>09.09.2019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55A4BB-2E98-4194-A9D3-F1EF16813C68}" type="slidenum">
              <a:rPr lang="ru-RU" smtClean="0"/>
              <a:t>‹#›</a:t>
            </a:fld>
            <a:endParaRPr lang="ru-RU"/>
          </a:p>
        </p:txBody>
      </p:sp>
    </p:spTree>
    <p:extLst>
      <p:ext uri="{BB962C8B-B14F-4D97-AF65-F5344CB8AC3E}">
        <p14:creationId xmlns:p14="http://schemas.microsoft.com/office/powerpoint/2010/main" val="3306612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C616A-E86E-4981-906D-074BDC7E0B35}" type="datetime1">
              <a:rPr lang="ru-RU" smtClean="0"/>
              <a:t>09.09.2019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5A4BB-2E98-4194-A9D3-F1EF16813C68}" type="slidenum">
              <a:rPr lang="ru-RU" smtClean="0"/>
              <a:t>‹#›</a:t>
            </a:fld>
            <a:endParaRPr lang="ru-RU"/>
          </a:p>
        </p:txBody>
      </p:sp>
    </p:spTree>
    <p:extLst>
      <p:ext uri="{BB962C8B-B14F-4D97-AF65-F5344CB8AC3E}">
        <p14:creationId xmlns:p14="http://schemas.microsoft.com/office/powerpoint/2010/main" val="1839409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35629" y="99024"/>
            <a:ext cx="7040880" cy="923330"/>
          </a:xfrm>
          <a:prstGeom prst="rect">
            <a:avLst/>
          </a:prstGeom>
        </p:spPr>
        <p:txBody>
          <a:bodyPr wrap="square">
            <a:spAutoFit/>
          </a:bodyPr>
          <a:lstStyle/>
          <a:p>
            <a:pPr algn="ctr"/>
            <a:endParaRPr lang="ru-RU" dirty="0" smtClean="0"/>
          </a:p>
          <a:p>
            <a:pPr algn="ctr"/>
            <a:r>
              <a:rPr lang="ru-RU" b="1" dirty="0" smtClean="0"/>
              <a:t>ЖЕКЕ </a:t>
            </a:r>
            <a:r>
              <a:rPr lang="ru-RU" b="1" dirty="0"/>
              <a:t>КӘСІПКЕРЛІКТІ МЕМЛЕКЕТТІК ҚОЛДАУДЫҢ НЕГІЗГІ БАҒЫТТАРЫ МЕН ТҮРЛЕРІ</a:t>
            </a:r>
            <a:endParaRPr lang="ru-RU" b="1" i="1" dirty="0"/>
          </a:p>
        </p:txBody>
      </p:sp>
      <p:graphicFrame>
        <p:nvGraphicFramePr>
          <p:cNvPr id="5" name="Таблица 4"/>
          <p:cNvGraphicFramePr>
            <a:graphicFrameLocks noGrp="1"/>
          </p:cNvGraphicFramePr>
          <p:nvPr>
            <p:extLst>
              <p:ext uri="{D42A27DB-BD31-4B8C-83A1-F6EECF244321}">
                <p14:modId xmlns:p14="http://schemas.microsoft.com/office/powerpoint/2010/main" val="112990011"/>
              </p:ext>
            </p:extLst>
          </p:nvPr>
        </p:nvGraphicFramePr>
        <p:xfrm>
          <a:off x="454090" y="1438447"/>
          <a:ext cx="11737910" cy="4023360"/>
        </p:xfrm>
        <a:graphic>
          <a:graphicData uri="http://schemas.openxmlformats.org/drawingml/2006/table">
            <a:tbl>
              <a:tblPr firstRow="1" bandRow="1">
                <a:tableStyleId>{2D5ABB26-0587-4C30-8999-92F81FD0307C}</a:tableStyleId>
              </a:tblPr>
              <a:tblGrid>
                <a:gridCol w="2934477">
                  <a:extLst>
                    <a:ext uri="{9D8B030D-6E8A-4147-A177-3AD203B41FA5}">
                      <a16:colId xmlns:a16="http://schemas.microsoft.com/office/drawing/2014/main" val="20000"/>
                    </a:ext>
                  </a:extLst>
                </a:gridCol>
                <a:gridCol w="3170749">
                  <a:extLst>
                    <a:ext uri="{9D8B030D-6E8A-4147-A177-3AD203B41FA5}">
                      <a16:colId xmlns:a16="http://schemas.microsoft.com/office/drawing/2014/main" val="20001"/>
                    </a:ext>
                  </a:extLst>
                </a:gridCol>
                <a:gridCol w="2698207">
                  <a:extLst>
                    <a:ext uri="{9D8B030D-6E8A-4147-A177-3AD203B41FA5}">
                      <a16:colId xmlns:a16="http://schemas.microsoft.com/office/drawing/2014/main" val="20002"/>
                    </a:ext>
                  </a:extLst>
                </a:gridCol>
                <a:gridCol w="2934477">
                  <a:extLst>
                    <a:ext uri="{9D8B030D-6E8A-4147-A177-3AD203B41FA5}">
                      <a16:colId xmlns:a16="http://schemas.microsoft.com/office/drawing/2014/main" val="20003"/>
                    </a:ext>
                  </a:extLst>
                </a:gridCol>
              </a:tblGrid>
              <a:tr h="370840">
                <a:tc>
                  <a:txBody>
                    <a:bodyPr/>
                    <a:lstStyle/>
                    <a:p>
                      <a:pPr algn="l"/>
                      <a:r>
                        <a:rPr lang="ru-RU" sz="1800" b="0" i="0" kern="1200" dirty="0" smtClean="0">
                          <a:solidFill>
                            <a:schemeClr val="tx1"/>
                          </a:solidFill>
                          <a:effectLst/>
                          <a:latin typeface="+mn-lt"/>
                          <a:ea typeface="+mn-ea"/>
                          <a:cs typeface="+mn-cs"/>
                        </a:rPr>
                        <a:t>ШАҒЫН ЖӘНЕ ОРТА КӘСІПКЕРЛІКТІ МЕМЛЕКЕТТІК ҚОЛДАУ</a:t>
                      </a:r>
                      <a:endParaRPr lang="ru-RU" sz="1600" i="1" dirty="0">
                        <a:solidFill>
                          <a:schemeClr val="tx1"/>
                        </a:solidFill>
                      </a:endParaRPr>
                    </a:p>
                  </a:txBody>
                  <a:tcPr/>
                </a:tc>
                <a:tc>
                  <a:txBody>
                    <a:bodyPr/>
                    <a:lstStyle/>
                    <a:p>
                      <a:pPr algn="l"/>
                      <a:r>
                        <a:rPr lang="ru-RU" sz="1800" b="0" i="0" kern="1200" dirty="0" smtClean="0">
                          <a:solidFill>
                            <a:schemeClr val="tx1"/>
                          </a:solidFill>
                          <a:effectLst/>
                          <a:latin typeface="+mn-lt"/>
                          <a:ea typeface="+mn-ea"/>
                          <a:cs typeface="+mn-cs"/>
                        </a:rPr>
                        <a:t>АУЫЛДЫҚ ЖЕРЛЕРДЕ АГРОӨНЕРКӘСІПТІК КЕШЕНДІ ЖӘНЕ АУЫЛ ШАРУАШЫЛЫҒЫ ЕМЕС КӘСІПКЕРЛІК ҚЫЗМЕТ ТҮРЛЕРІН МЕМЛЕКЕТТІК ҚОЛДАУ</a:t>
                      </a:r>
                      <a:endParaRPr lang="ru-RU" sz="1600" i="1" dirty="0">
                        <a:solidFill>
                          <a:schemeClr val="tx1"/>
                        </a:solidFill>
                      </a:endParaRPr>
                    </a:p>
                  </a:txBody>
                  <a:tcPr/>
                </a:tc>
                <a:tc>
                  <a:txBody>
                    <a:bodyPr/>
                    <a:lstStyle/>
                    <a:p>
                      <a:pPr algn="l"/>
                      <a:r>
                        <a:rPr lang="ru-RU" sz="1800" b="0" i="0" kern="1200" dirty="0" smtClean="0">
                          <a:solidFill>
                            <a:schemeClr val="tx1"/>
                          </a:solidFill>
                          <a:effectLst/>
                          <a:latin typeface="+mn-lt"/>
                          <a:ea typeface="+mn-ea"/>
                          <a:cs typeface="+mn-cs"/>
                        </a:rPr>
                        <a:t>ИНДУСТРИЯЛЫҚ-ИННОВАЦИЯЛЫҚ ҚЫЗМЕТТІ МЕМЛЕКЕТТІК ҚОЛДАУ</a:t>
                      </a:r>
                      <a:r>
                        <a:rPr lang="ru-RU" sz="1600" i="1" dirty="0"/>
                        <a:t/>
                      </a:r>
                      <a:br>
                        <a:rPr lang="ru-RU" sz="1600" i="1" dirty="0"/>
                      </a:br>
                      <a:r>
                        <a:rPr lang="ru-RU" sz="1600" i="1" dirty="0"/>
                        <a:t/>
                      </a:r>
                      <a:br>
                        <a:rPr lang="ru-RU" sz="1600" i="1" dirty="0"/>
                      </a:br>
                      <a:endParaRPr lang="ru-RU" sz="1600" i="1" dirty="0">
                        <a:solidFill>
                          <a:schemeClr val="tx1"/>
                        </a:solidFill>
                      </a:endParaRPr>
                    </a:p>
                  </a:txBody>
                  <a:tcPr/>
                </a:tc>
                <a:tc>
                  <a:txBody>
                    <a:bodyPr/>
                    <a:lstStyle/>
                    <a:p>
                      <a:pPr algn="l"/>
                      <a:r>
                        <a:rPr lang="ru-RU" sz="1800" b="0" i="0" kern="1200" dirty="0" smtClean="0">
                          <a:solidFill>
                            <a:schemeClr val="tx1"/>
                          </a:solidFill>
                          <a:effectLst/>
                          <a:latin typeface="+mn-lt"/>
                          <a:ea typeface="+mn-ea"/>
                          <a:cs typeface="+mn-cs"/>
                        </a:rPr>
                        <a:t>ИНВЕСТИЦИЯЛЫҚ ҚЫЗМЕТТІ МЕМЛЕКЕТТІК ҚОЛДАУ</a:t>
                      </a:r>
                      <a:r>
                        <a:rPr lang="ru-RU" sz="1600" i="1" dirty="0"/>
                        <a:t/>
                      </a:r>
                      <a:br>
                        <a:rPr lang="ru-RU" sz="1600" i="1" dirty="0"/>
                      </a:br>
                      <a:r>
                        <a:rPr lang="ru-RU" sz="1600" i="1" dirty="0"/>
                        <a:t/>
                      </a:r>
                      <a:br>
                        <a:rPr lang="ru-RU" sz="1600" i="1" dirty="0"/>
                      </a:br>
                      <a:endParaRPr lang="ru-RU" sz="1600" i="1" dirty="0">
                        <a:solidFill>
                          <a:schemeClr val="tx1"/>
                        </a:solidFill>
                      </a:endParaRPr>
                    </a:p>
                  </a:txBody>
                  <a:tcPr/>
                </a:tc>
                <a:extLst>
                  <a:ext uri="{0D108BD9-81ED-4DB2-BD59-A6C34878D82A}">
                    <a16:rowId xmlns:a16="http://schemas.microsoft.com/office/drawing/2014/main" val="10000"/>
                  </a:ext>
                </a:extLst>
              </a:tr>
              <a:tr h="370840">
                <a:tc>
                  <a:txBody>
                    <a:bodyPr/>
                    <a:lstStyle/>
                    <a:p>
                      <a:pPr marL="0" algn="l" defTabSz="914400" rtl="0" eaLnBrk="1" latinLnBrk="0" hangingPunct="1"/>
                      <a:r>
                        <a:rPr lang="ru-RU" sz="1400" i="1" kern="1200" dirty="0" smtClean="0"/>
                        <a:t>1)</a:t>
                      </a:r>
                      <a:r>
                        <a:rPr lang="ru-RU" sz="1800" b="0" i="0"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мемлекеттік</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ресурстарды</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пайдалану</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үшін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жағдайлар</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жасау</a:t>
                      </a:r>
                      <a:r>
                        <a:rPr lang="ru-RU" sz="1400" i="1" kern="1200" dirty="0" smtClean="0"/>
                        <a:t>;</a:t>
                      </a:r>
                      <a:endParaRPr lang="ru-RU" sz="1400" i="1" kern="1200" dirty="0"/>
                    </a:p>
                    <a:p>
                      <a:pPr marL="0" algn="l" defTabSz="914400" rtl="0" eaLnBrk="1" latinLnBrk="0" hangingPunct="1"/>
                      <a:r>
                        <a:rPr lang="ru-RU" sz="1400" i="1" kern="1200" dirty="0"/>
                        <a:t>2) </a:t>
                      </a:r>
                      <a:r>
                        <a:rPr lang="ru-RU" sz="1400" b="0" i="1" kern="1200" dirty="0" err="1" smtClean="0">
                          <a:solidFill>
                            <a:schemeClr val="tx1"/>
                          </a:solidFill>
                          <a:effectLst/>
                          <a:latin typeface="+mn-lt"/>
                          <a:ea typeface="+mn-ea"/>
                          <a:cs typeface="+mn-cs"/>
                        </a:rPr>
                        <a:t>мемлекеттік</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тіркеудің</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және</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таратудың</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оңайлатылған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тәртібін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белгілеу</a:t>
                      </a:r>
                      <a:r>
                        <a:rPr lang="ru-RU" sz="1400" i="1" kern="1200" dirty="0" smtClean="0"/>
                        <a:t>;</a:t>
                      </a:r>
                      <a:endParaRPr lang="ru-RU" sz="1400" i="1" kern="1200" dirty="0"/>
                    </a:p>
                    <a:p>
                      <a:pPr marL="0" algn="l" defTabSz="914400" rtl="0" eaLnBrk="1" latinLnBrk="0" hangingPunct="1"/>
                      <a:r>
                        <a:rPr lang="ru-RU" sz="1400" i="1" kern="1200" dirty="0"/>
                        <a:t>3) </a:t>
                      </a:r>
                      <a:r>
                        <a:rPr lang="ru-RU" sz="1400" b="0" i="1" kern="1200" dirty="0" err="1" smtClean="0">
                          <a:solidFill>
                            <a:schemeClr val="tx1"/>
                          </a:solidFill>
                          <a:effectLst/>
                          <a:latin typeface="+mn-lt"/>
                          <a:ea typeface="+mn-ea"/>
                          <a:cs typeface="+mn-cs"/>
                        </a:rPr>
                        <a:t>салық</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салудың</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оңтайлы</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режимін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белгілеу</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және</a:t>
                      </a:r>
                      <a:r>
                        <a:rPr lang="ru-RU" sz="1400" b="0" i="1" kern="1200" dirty="0" smtClean="0">
                          <a:solidFill>
                            <a:schemeClr val="tx1"/>
                          </a:solidFill>
                          <a:effectLst/>
                          <a:latin typeface="+mn-lt"/>
                          <a:ea typeface="+mn-ea"/>
                          <a:cs typeface="+mn-cs"/>
                        </a:rPr>
                        <a:t> т. б</a:t>
                      </a:r>
                      <a:r>
                        <a:rPr lang="ru-RU" sz="1400" i="1" kern="1200" dirty="0" smtClean="0"/>
                        <a:t>.</a:t>
                      </a:r>
                      <a:endParaRPr lang="ru-RU" sz="1400" b="1" i="1" kern="1200" dirty="0">
                        <a:solidFill>
                          <a:schemeClr val="tx1"/>
                        </a:solidFill>
                        <a:latin typeface="+mn-lt"/>
                        <a:ea typeface="+mn-ea"/>
                        <a:cs typeface="+mn-cs"/>
                      </a:endParaRPr>
                    </a:p>
                  </a:txBody>
                  <a:tcPr/>
                </a:tc>
                <a:tc>
                  <a:txBody>
                    <a:bodyPr/>
                    <a:lstStyle/>
                    <a:p>
                      <a:pPr marL="0" marR="0" indent="270510" algn="l">
                        <a:spcBef>
                          <a:spcPts val="0"/>
                        </a:spcBef>
                        <a:spcAft>
                          <a:spcPts val="0"/>
                        </a:spcAft>
                      </a:pPr>
                      <a:r>
                        <a:rPr lang="ru-RU" sz="1400" i="1" kern="1200" dirty="0" smtClean="0"/>
                        <a:t>1) </a:t>
                      </a:r>
                      <a:r>
                        <a:rPr lang="ru-RU" sz="1400" b="0" i="1" kern="1200" dirty="0" err="1" smtClean="0">
                          <a:solidFill>
                            <a:schemeClr val="tx1"/>
                          </a:solidFill>
                          <a:effectLst/>
                          <a:latin typeface="+mn-lt"/>
                          <a:ea typeface="+mn-ea"/>
                          <a:cs typeface="+mn-cs"/>
                        </a:rPr>
                        <a:t>агроөнеркәсіптік</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кешен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және</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ауылдық</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аумақтар</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саласында</a:t>
                      </a:r>
                      <a:r>
                        <a:rPr lang="ru-RU" sz="1400" b="0" i="1" kern="1200" dirty="0" smtClean="0">
                          <a:solidFill>
                            <a:schemeClr val="tx1"/>
                          </a:solidFill>
                          <a:effectLst/>
                          <a:latin typeface="+mn-lt"/>
                          <a:ea typeface="+mn-ea"/>
                          <a:cs typeface="+mn-cs"/>
                        </a:rPr>
                        <a:t> кредит </a:t>
                      </a:r>
                      <a:r>
                        <a:rPr lang="ru-RU" sz="1400" b="0" i="1" kern="1200" dirty="0" err="1" smtClean="0">
                          <a:solidFill>
                            <a:schemeClr val="tx1"/>
                          </a:solidFill>
                          <a:effectLst/>
                          <a:latin typeface="+mn-lt"/>
                          <a:ea typeface="+mn-ea"/>
                          <a:cs typeface="+mn-cs"/>
                        </a:rPr>
                        <a:t>беруді</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дамыту</a:t>
                      </a:r>
                      <a:r>
                        <a:rPr lang="ru-RU" sz="1800" b="0" i="1" kern="1200" dirty="0" smtClean="0">
                          <a:solidFill>
                            <a:schemeClr val="tx1"/>
                          </a:solidFill>
                          <a:effectLst/>
                          <a:latin typeface="+mn-lt"/>
                          <a:ea typeface="+mn-ea"/>
                          <a:cs typeface="+mn-cs"/>
                        </a:rPr>
                        <a:t>;</a:t>
                      </a:r>
                    </a:p>
                    <a:p>
                      <a:pPr marL="0" marR="0" indent="270510" algn="l">
                        <a:spcBef>
                          <a:spcPts val="0"/>
                        </a:spcBef>
                        <a:spcAft>
                          <a:spcPts val="0"/>
                        </a:spcAft>
                      </a:pPr>
                      <a:r>
                        <a:rPr lang="ru-RU" sz="1400" i="1" kern="1200" dirty="0" smtClean="0"/>
                        <a:t>2</a:t>
                      </a:r>
                      <a:r>
                        <a:rPr lang="ru-RU" sz="1400" i="1" kern="1200" dirty="0"/>
                        <a:t>) </a:t>
                      </a:r>
                      <a:r>
                        <a:rPr lang="ru-RU" sz="1400" b="0" i="1" kern="1200" dirty="0" err="1" smtClean="0">
                          <a:solidFill>
                            <a:schemeClr val="tx1"/>
                          </a:solidFill>
                          <a:effectLst/>
                          <a:latin typeface="+mn-lt"/>
                          <a:ea typeface="+mn-ea"/>
                          <a:cs typeface="+mn-cs"/>
                        </a:rPr>
                        <a:t>агроөнеркәсіп</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кешенін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субсидиялау</a:t>
                      </a:r>
                      <a:r>
                        <a:rPr lang="ru-RU" sz="1400" b="0" i="1" kern="1200" dirty="0" smtClean="0">
                          <a:solidFill>
                            <a:schemeClr val="tx1"/>
                          </a:solidFill>
                          <a:effectLst/>
                          <a:latin typeface="+mn-lt"/>
                          <a:ea typeface="+mn-ea"/>
                          <a:cs typeface="+mn-cs"/>
                        </a:rPr>
                        <a:t>;</a:t>
                      </a:r>
                    </a:p>
                    <a:p>
                      <a:pPr marL="0" marR="0" indent="270510" algn="l">
                        <a:spcBef>
                          <a:spcPts val="0"/>
                        </a:spcBef>
                        <a:spcAft>
                          <a:spcPts val="0"/>
                        </a:spcAft>
                      </a:pPr>
                      <a:r>
                        <a:rPr lang="ru-RU" sz="1400" i="1" kern="1200" dirty="0" smtClean="0"/>
                        <a:t>3</a:t>
                      </a:r>
                      <a:r>
                        <a:rPr lang="ru-RU" sz="1400" i="1" kern="1200" dirty="0"/>
                        <a:t>) </a:t>
                      </a:r>
                      <a:r>
                        <a:rPr lang="ru-RU" sz="1400" b="0" i="1" kern="1200" dirty="0" err="1" smtClean="0">
                          <a:solidFill>
                            <a:schemeClr val="tx1"/>
                          </a:solidFill>
                          <a:effectLst/>
                          <a:latin typeface="+mn-lt"/>
                          <a:ea typeface="+mn-ea"/>
                          <a:cs typeface="+mn-cs"/>
                        </a:rPr>
                        <a:t>кепілдендірілген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сатып</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алу</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бағасы</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бойынша</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ауыл</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шаруашылығы</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өнімін</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сатып</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алу</a:t>
                      </a:r>
                      <a:r>
                        <a:rPr lang="ru-RU" sz="1400" b="0" i="1" kern="1200" dirty="0" smtClean="0">
                          <a:solidFill>
                            <a:schemeClr val="tx1"/>
                          </a:solidFill>
                          <a:effectLst/>
                          <a:latin typeface="+mn-lt"/>
                          <a:ea typeface="+mn-ea"/>
                          <a:cs typeface="+mn-cs"/>
                        </a:rPr>
                        <a:t>;</a:t>
                      </a:r>
                    </a:p>
                    <a:p>
                      <a:pPr marL="0" marR="0" indent="270510" algn="l">
                        <a:spcBef>
                          <a:spcPts val="0"/>
                        </a:spcBef>
                        <a:spcAft>
                          <a:spcPts val="0"/>
                        </a:spcAft>
                      </a:pPr>
                      <a:r>
                        <a:rPr lang="ru-RU" sz="1400" i="1" kern="1200" dirty="0" smtClean="0"/>
                        <a:t>4</a:t>
                      </a:r>
                      <a:r>
                        <a:rPr lang="ru-RU" sz="1400" i="1" kern="1200" dirty="0"/>
                        <a:t>) </a:t>
                      </a:r>
                      <a:r>
                        <a:rPr lang="ru-RU" sz="1400" b="0" i="1" kern="1200" dirty="0" err="1" smtClean="0">
                          <a:solidFill>
                            <a:schemeClr val="tx1"/>
                          </a:solidFill>
                          <a:effectLst/>
                          <a:latin typeface="+mn-lt"/>
                          <a:ea typeface="+mn-ea"/>
                          <a:cs typeface="+mn-cs"/>
                        </a:rPr>
                        <a:t>агроөнеркәсіптік</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кешенді</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техникалық</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жарақтандыру</a:t>
                      </a:r>
                      <a:r>
                        <a:rPr lang="ru-RU" sz="1400" b="0" i="1" kern="1200" dirty="0" smtClean="0">
                          <a:solidFill>
                            <a:schemeClr val="tx1"/>
                          </a:solidFill>
                          <a:effectLst/>
                          <a:latin typeface="+mn-lt"/>
                          <a:ea typeface="+mn-ea"/>
                          <a:cs typeface="+mn-cs"/>
                        </a:rPr>
                        <a:t>;</a:t>
                      </a:r>
                      <a:endParaRPr lang="ru-RU" sz="1400" b="1" i="1" kern="1200" dirty="0">
                        <a:solidFill>
                          <a:schemeClr val="tx1"/>
                        </a:solidFill>
                        <a:latin typeface="+mn-lt"/>
                        <a:ea typeface="+mn-ea"/>
                        <a:cs typeface="+mn-cs"/>
                      </a:endParaRPr>
                    </a:p>
                  </a:txBody>
                  <a:tcPr/>
                </a:tc>
                <a:tc>
                  <a:txBody>
                    <a:bodyPr/>
                    <a:lstStyle/>
                    <a:p>
                      <a:pPr algn="l"/>
                      <a:r>
                        <a:rPr lang="ru-RU" sz="1400" i="1" kern="1200" dirty="0"/>
                        <a:t>1) </a:t>
                      </a:r>
                      <a:r>
                        <a:rPr lang="kk-KZ" sz="1400" i="1" kern="1200" dirty="0" smtClean="0"/>
                        <a:t>қаржыландыру,</a:t>
                      </a:r>
                      <a:r>
                        <a:rPr lang="kk-KZ" sz="1400" i="1" kern="1200" baseline="0" dirty="0" smtClean="0"/>
                        <a:t> жобаларды бірлесе қаржыландыру</a:t>
                      </a:r>
                      <a:r>
                        <a:rPr lang="ru-RU" sz="1400" i="1" kern="1200" dirty="0" smtClean="0"/>
                        <a:t>;</a:t>
                      </a:r>
                      <a:endParaRPr lang="ru-RU" sz="1400" i="1" kern="1200" dirty="0"/>
                    </a:p>
                    <a:p>
                      <a:pPr algn="l"/>
                      <a:r>
                        <a:rPr lang="ru-RU" sz="1400" i="1" kern="1200" dirty="0"/>
                        <a:t>2) </a:t>
                      </a:r>
                      <a:r>
                        <a:rPr lang="ru-RU" sz="1400" b="0" i="1" kern="1200" dirty="0" err="1" smtClean="0">
                          <a:solidFill>
                            <a:schemeClr val="tx1"/>
                          </a:solidFill>
                          <a:effectLst/>
                          <a:latin typeface="+mn-lt"/>
                          <a:ea typeface="+mn-ea"/>
                          <a:cs typeface="+mn-cs"/>
                        </a:rPr>
                        <a:t>қарыздар</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бойынша</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кепілдік</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міндеттемелер</a:t>
                      </a:r>
                      <a:r>
                        <a:rPr lang="ru-RU" sz="1400" b="0" i="1" kern="1200" dirty="0" smtClean="0">
                          <a:solidFill>
                            <a:schemeClr val="tx1"/>
                          </a:solidFill>
                          <a:effectLst/>
                          <a:latin typeface="+mn-lt"/>
                          <a:ea typeface="+mn-ea"/>
                          <a:cs typeface="+mn-cs"/>
                        </a:rPr>
                        <a:t> мен </a:t>
                      </a:r>
                      <a:r>
                        <a:rPr lang="ru-RU" sz="1400" b="0" i="1" kern="1200" dirty="0" err="1" smtClean="0">
                          <a:solidFill>
                            <a:schemeClr val="tx1"/>
                          </a:solidFill>
                          <a:effectLst/>
                          <a:latin typeface="+mn-lt"/>
                          <a:ea typeface="+mn-ea"/>
                          <a:cs typeface="+mn-cs"/>
                        </a:rPr>
                        <a:t>кепілдемелер</a:t>
                      </a:r>
                      <a:r>
                        <a:rPr lang="ru-RU" sz="1400" b="0" i="1" kern="1200" dirty="0" smtClean="0">
                          <a:solidFill>
                            <a:schemeClr val="tx1"/>
                          </a:solidFill>
                          <a:effectLst/>
                          <a:latin typeface="+mn-lt"/>
                          <a:ea typeface="+mn-ea"/>
                          <a:cs typeface="+mn-cs"/>
                        </a:rPr>
                        <a:t> беру</a:t>
                      </a:r>
                      <a:r>
                        <a:rPr lang="ru-RU" sz="1400" i="1" kern="1200" dirty="0" smtClean="0"/>
                        <a:t>;</a:t>
                      </a:r>
                      <a:endParaRPr lang="ru-RU" sz="1400" i="1" kern="1200" dirty="0"/>
                    </a:p>
                    <a:p>
                      <a:pPr algn="l"/>
                      <a:r>
                        <a:rPr lang="ru-RU" sz="1400" i="1" kern="1200" dirty="0"/>
                        <a:t>3</a:t>
                      </a:r>
                      <a:r>
                        <a:rPr lang="ru-RU" sz="1400" i="0" kern="1200" dirty="0"/>
                        <a:t>) </a:t>
                      </a:r>
                      <a:r>
                        <a:rPr lang="ru-RU" sz="1400" b="0" i="0" kern="1200" dirty="0" err="1" smtClean="0">
                          <a:solidFill>
                            <a:schemeClr val="tx1"/>
                          </a:solidFill>
                          <a:effectLst/>
                          <a:latin typeface="+mn-lt"/>
                          <a:ea typeface="+mn-ea"/>
                          <a:cs typeface="+mn-cs"/>
                        </a:rPr>
                        <a:t>қаржы</a:t>
                      </a:r>
                      <a:r>
                        <a:rPr lang="ru-RU" sz="1400" b="0" i="0" kern="1200" dirty="0" smtClean="0">
                          <a:solidFill>
                            <a:schemeClr val="tx1"/>
                          </a:solidFill>
                          <a:effectLst/>
                          <a:latin typeface="+mn-lt"/>
                          <a:ea typeface="+mn-ea"/>
                          <a:cs typeface="+mn-cs"/>
                        </a:rPr>
                        <a:t> </a:t>
                      </a:r>
                      <a:r>
                        <a:rPr lang="ru-RU" sz="1400" b="0" i="0" kern="1200" dirty="0" err="1" smtClean="0">
                          <a:solidFill>
                            <a:schemeClr val="tx1"/>
                          </a:solidFill>
                          <a:effectLst/>
                          <a:latin typeface="+mn-lt"/>
                          <a:ea typeface="+mn-ea"/>
                          <a:cs typeface="+mn-cs"/>
                        </a:rPr>
                        <a:t>институттары</a:t>
                      </a:r>
                      <a:r>
                        <a:rPr lang="ru-RU" sz="1400" b="0" i="0" kern="1200" dirty="0" smtClean="0">
                          <a:solidFill>
                            <a:schemeClr val="tx1"/>
                          </a:solidFill>
                          <a:effectLst/>
                          <a:latin typeface="+mn-lt"/>
                          <a:ea typeface="+mn-ea"/>
                          <a:cs typeface="+mn-cs"/>
                        </a:rPr>
                        <a:t> </a:t>
                      </a:r>
                      <a:r>
                        <a:rPr lang="ru-RU" sz="1400" b="0" i="0" kern="1200" dirty="0" err="1" smtClean="0">
                          <a:solidFill>
                            <a:schemeClr val="tx1"/>
                          </a:solidFill>
                          <a:effectLst/>
                          <a:latin typeface="+mn-lt"/>
                          <a:ea typeface="+mn-ea"/>
                          <a:cs typeface="+mn-cs"/>
                        </a:rPr>
                        <a:t>арқылы</a:t>
                      </a:r>
                      <a:r>
                        <a:rPr lang="ru-RU" sz="1400" b="0" i="0" kern="1200" dirty="0" smtClean="0">
                          <a:solidFill>
                            <a:schemeClr val="tx1"/>
                          </a:solidFill>
                          <a:effectLst/>
                          <a:latin typeface="+mn-lt"/>
                          <a:ea typeface="+mn-ea"/>
                          <a:cs typeface="+mn-cs"/>
                        </a:rPr>
                        <a:t> кредит беру; </a:t>
                      </a:r>
                      <a:r>
                        <a:rPr lang="ru-RU" sz="1400" b="0" i="0" kern="1200" dirty="0" err="1" smtClean="0">
                          <a:solidFill>
                            <a:schemeClr val="tx1"/>
                          </a:solidFill>
                          <a:effectLst/>
                          <a:latin typeface="+mn-lt"/>
                          <a:ea typeface="+mn-ea"/>
                          <a:cs typeface="+mn-cs"/>
                        </a:rPr>
                        <a:t>және</a:t>
                      </a:r>
                      <a:r>
                        <a:rPr lang="ru-RU" sz="1400" b="0" i="0" kern="1200" dirty="0" smtClean="0">
                          <a:solidFill>
                            <a:schemeClr val="tx1"/>
                          </a:solidFill>
                          <a:effectLst/>
                          <a:latin typeface="+mn-lt"/>
                          <a:ea typeface="+mn-ea"/>
                          <a:cs typeface="+mn-cs"/>
                        </a:rPr>
                        <a:t> т. б.</a:t>
                      </a:r>
                      <a:endParaRPr lang="ru-RU" sz="1400" b="1" i="0" kern="1200" dirty="0">
                        <a:solidFill>
                          <a:schemeClr val="tx1"/>
                        </a:solidFill>
                        <a:latin typeface="+mn-lt"/>
                        <a:ea typeface="+mn-ea"/>
                        <a:cs typeface="+mn-cs"/>
                      </a:endParaRPr>
                    </a:p>
                  </a:txBody>
                  <a:tcPr/>
                </a:tc>
                <a:tc>
                  <a:txBody>
                    <a:bodyPr/>
                    <a:lstStyle/>
                    <a:p>
                      <a:pPr algn="l"/>
                      <a:r>
                        <a:rPr lang="ru-RU" sz="1400" b="0" i="1" kern="1200" dirty="0" smtClean="0">
                          <a:solidFill>
                            <a:schemeClr val="tx1"/>
                          </a:solidFill>
                          <a:effectLst/>
                          <a:latin typeface="+mn-lt"/>
                          <a:ea typeface="+mn-ea"/>
                          <a:cs typeface="+mn-cs"/>
                        </a:rPr>
                        <a:t>1) </a:t>
                      </a:r>
                      <a:r>
                        <a:rPr lang="ru-RU" sz="1400" b="0" i="1" kern="1200" dirty="0" err="1" smtClean="0">
                          <a:solidFill>
                            <a:schemeClr val="tx1"/>
                          </a:solidFill>
                          <a:effectLst/>
                          <a:latin typeface="+mn-lt"/>
                          <a:ea typeface="+mn-ea"/>
                          <a:cs typeface="+mn-cs"/>
                        </a:rPr>
                        <a:t>Инвестициялық</a:t>
                      </a:r>
                      <a:r>
                        <a:rPr lang="ru-RU" sz="1400" b="0" i="1" kern="1200" dirty="0" smtClean="0">
                          <a:solidFill>
                            <a:schemeClr val="tx1"/>
                          </a:solidFill>
                          <a:effectLst/>
                          <a:latin typeface="+mn-lt"/>
                          <a:ea typeface="+mn-ea"/>
                          <a:cs typeface="+mn-cs"/>
                        </a:rPr>
                        <a:t> </a:t>
                      </a:r>
                      <a:r>
                        <a:rPr lang="ru-RU" sz="1400" b="0" i="1" kern="1200" dirty="0" err="1" smtClean="0">
                          <a:solidFill>
                            <a:schemeClr val="tx1"/>
                          </a:solidFill>
                          <a:effectLst/>
                          <a:latin typeface="+mn-lt"/>
                          <a:ea typeface="+mn-ea"/>
                          <a:cs typeface="+mn-cs"/>
                        </a:rPr>
                        <a:t>преференциялар</a:t>
                      </a:r>
                      <a:endParaRPr lang="ru-RU" sz="1400" b="1" i="1"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3" name="Номер слайда 2"/>
          <p:cNvSpPr>
            <a:spLocks noGrp="1"/>
          </p:cNvSpPr>
          <p:nvPr>
            <p:ph type="sldNum" sz="quarter" idx="12"/>
          </p:nvPr>
        </p:nvSpPr>
        <p:spPr/>
        <p:txBody>
          <a:bodyPr/>
          <a:lstStyle/>
          <a:p>
            <a:fld id="{8F55A4BB-2E98-4194-A9D3-F1EF16813C68}" type="slidenum">
              <a:rPr lang="ru-RU" smtClean="0"/>
              <a:t>1</a:t>
            </a:fld>
            <a:endParaRPr lang="ru-RU"/>
          </a:p>
        </p:txBody>
      </p:sp>
      <p:pic>
        <p:nvPicPr>
          <p:cNvPr id="6"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71562"/>
          </a:xfrm>
          <a:prstGeom prst="rect">
            <a:avLst/>
          </a:prstGeom>
          <a:noFill/>
          <a:ln w="9525">
            <a:noFill/>
            <a:miter lim="800000"/>
            <a:headEnd/>
            <a:tailEnd/>
          </a:ln>
        </p:spPr>
      </p:pic>
    </p:spTree>
    <p:extLst>
      <p:ext uri="{BB962C8B-B14F-4D97-AF65-F5344CB8AC3E}">
        <p14:creationId xmlns:p14="http://schemas.microsoft.com/office/powerpoint/2010/main" val="1290252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5"/>
          <p:cNvSpPr txBox="1">
            <a:spLocks/>
          </p:cNvSpPr>
          <p:nvPr/>
        </p:nvSpPr>
        <p:spPr>
          <a:xfrm>
            <a:off x="12701" y="248753"/>
            <a:ext cx="12179299" cy="3979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ru-RU" sz="1600" b="1" dirty="0" smtClean="0"/>
              <a:t>САЛЫҚТЫҚ ПРЕФЕРЕНЦИЯЛАР</a:t>
            </a:r>
            <a:endParaRPr lang="ru-RU" sz="1600" b="1" dirty="0"/>
          </a:p>
        </p:txBody>
      </p:sp>
      <p:sp>
        <p:nvSpPr>
          <p:cNvPr id="5" name="Номер слайда 6"/>
          <p:cNvSpPr>
            <a:spLocks noGrp="1"/>
          </p:cNvSpPr>
          <p:nvPr>
            <p:ph type="sldNum" sz="quarter" idx="12"/>
          </p:nvPr>
        </p:nvSpPr>
        <p:spPr>
          <a:xfrm>
            <a:off x="10086417" y="6504249"/>
            <a:ext cx="1964266" cy="254000"/>
          </a:xfrm>
        </p:spPr>
        <p:txBody>
          <a:bodyPr/>
          <a:lstStyle/>
          <a:p>
            <a:fld id="{06690157-0765-4A7F-B34E-AEA284B34A45}" type="slidenum">
              <a:rPr lang="ru-RU" smtClean="0">
                <a:solidFill>
                  <a:schemeClr val="tx1"/>
                </a:solidFill>
              </a:rPr>
              <a:pPr/>
              <a:t>10</a:t>
            </a:fld>
            <a:endParaRPr lang="ru-RU" dirty="0">
              <a:solidFill>
                <a:schemeClr val="tx1"/>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392704841"/>
              </p:ext>
            </p:extLst>
          </p:nvPr>
        </p:nvGraphicFramePr>
        <p:xfrm>
          <a:off x="469026" y="540328"/>
          <a:ext cx="11104267" cy="5943599"/>
        </p:xfrm>
        <a:graphic>
          <a:graphicData uri="http://schemas.openxmlformats.org/drawingml/2006/table">
            <a:tbl>
              <a:tblPr firstRow="1" bandRow="1">
                <a:tableStyleId>{2D5ABB26-0587-4C30-8999-92F81FD0307C}</a:tableStyleId>
              </a:tblPr>
              <a:tblGrid>
                <a:gridCol w="11104267">
                  <a:extLst>
                    <a:ext uri="{9D8B030D-6E8A-4147-A177-3AD203B41FA5}">
                      <a16:colId xmlns:a16="http://schemas.microsoft.com/office/drawing/2014/main" val="20000"/>
                    </a:ext>
                  </a:extLst>
                </a:gridCol>
              </a:tblGrid>
              <a:tr h="327566">
                <a:tc>
                  <a:txBody>
                    <a:bodyPr/>
                    <a:lstStyle/>
                    <a:p>
                      <a:pPr algn="ctr"/>
                      <a:r>
                        <a:rPr lang="ru-RU" sz="1600" dirty="0" smtClean="0"/>
                        <a:t>ИМПОРТТЫ ҚҚС-ТАН БОСАТУ</a:t>
                      </a:r>
                      <a:endParaRPr lang="ru-RU" sz="1600" dirty="0"/>
                    </a:p>
                  </a:txBody>
                  <a:tcPr/>
                </a:tc>
                <a:extLst>
                  <a:ext uri="{0D108BD9-81ED-4DB2-BD59-A6C34878D82A}">
                    <a16:rowId xmlns:a16="http://schemas.microsoft.com/office/drawing/2014/main" val="10000"/>
                  </a:ext>
                </a:extLst>
              </a:tr>
              <a:tr h="2956559">
                <a:tc>
                  <a:txBody>
                    <a:bodyPr/>
                    <a:lstStyle/>
                    <a:p>
                      <a:pPr marL="0" algn="just" defTabSz="914400" rtl="0" eaLnBrk="1" latinLnBrk="0" hangingPunct="1"/>
                      <a:r>
                        <a:rPr lang="ru-RU" sz="1400" kern="1200" dirty="0" err="1" smtClean="0"/>
                        <a:t>Мынадай</a:t>
                      </a:r>
                      <a:r>
                        <a:rPr lang="ru-RU" sz="1400" kern="1200" dirty="0" smtClean="0"/>
                        <a:t> </a:t>
                      </a:r>
                      <a:r>
                        <a:rPr lang="ru-RU" sz="1400" kern="1200" dirty="0" err="1" smtClean="0"/>
                        <a:t>шарттарға</a:t>
                      </a:r>
                      <a:r>
                        <a:rPr lang="ru-RU" sz="1400" kern="1200" dirty="0" smtClean="0"/>
                        <a:t> </a:t>
                      </a:r>
                      <a:r>
                        <a:rPr lang="ru-RU" sz="1400" kern="1200" dirty="0" err="1" smtClean="0"/>
                        <a:t>бір</a:t>
                      </a:r>
                      <a:r>
                        <a:rPr lang="ru-RU" sz="1400" kern="1200" dirty="0" smtClean="0"/>
                        <a:t> </a:t>
                      </a:r>
                      <a:r>
                        <a:rPr lang="ru-RU" sz="1400" kern="1200" dirty="0" err="1" smtClean="0"/>
                        <a:t>мезгілде</a:t>
                      </a:r>
                      <a:r>
                        <a:rPr lang="ru-RU" sz="1400" kern="1200" dirty="0" smtClean="0"/>
                        <a:t> </a:t>
                      </a:r>
                      <a:r>
                        <a:rPr lang="ru-RU" sz="1400" kern="1200" dirty="0" err="1" smtClean="0"/>
                        <a:t>сәйкес</a:t>
                      </a:r>
                      <a:r>
                        <a:rPr lang="ru-RU" sz="1400" kern="1200" dirty="0" smtClean="0"/>
                        <a:t> </a:t>
                      </a:r>
                      <a:r>
                        <a:rPr lang="ru-RU" sz="1400" kern="1200" dirty="0" err="1" smtClean="0"/>
                        <a:t>келген</a:t>
                      </a:r>
                      <a:r>
                        <a:rPr lang="ru-RU" sz="1400" kern="1200" dirty="0" smtClean="0"/>
                        <a:t> </a:t>
                      </a:r>
                      <a:r>
                        <a:rPr lang="ru-RU" sz="1400" kern="1200" dirty="0" err="1" smtClean="0"/>
                        <a:t>кезде</a:t>
                      </a:r>
                      <a:r>
                        <a:rPr lang="ru-RU" sz="1400" kern="1200" dirty="0" smtClean="0"/>
                        <a:t> </a:t>
                      </a:r>
                      <a:r>
                        <a:rPr lang="ru-RU" sz="1400" kern="1200" dirty="0" err="1" smtClean="0"/>
                        <a:t>инвестициялық</a:t>
                      </a:r>
                      <a:r>
                        <a:rPr lang="ru-RU" sz="1400" kern="1200" dirty="0" smtClean="0"/>
                        <a:t> </a:t>
                      </a:r>
                      <a:r>
                        <a:rPr lang="ru-RU" sz="1400" kern="1200" dirty="0" err="1" smtClean="0"/>
                        <a:t>келісімшарт</a:t>
                      </a:r>
                      <a:r>
                        <a:rPr lang="ru-RU" sz="1400" kern="1200" dirty="0" smtClean="0"/>
                        <a:t> (</a:t>
                      </a:r>
                      <a:r>
                        <a:rPr lang="ru-RU" sz="1400" kern="1200" dirty="0" err="1" smtClean="0"/>
                        <a:t>инвестициялық</a:t>
                      </a:r>
                      <a:r>
                        <a:rPr lang="ru-RU" sz="1400" kern="1200" dirty="0" smtClean="0"/>
                        <a:t> </a:t>
                      </a:r>
                      <a:r>
                        <a:rPr lang="ru-RU" sz="1400" kern="1200" dirty="0" err="1" smtClean="0"/>
                        <a:t>басым</a:t>
                      </a:r>
                      <a:r>
                        <a:rPr lang="ru-RU" sz="1400" kern="1200" dirty="0" smtClean="0"/>
                        <a:t> </a:t>
                      </a:r>
                      <a:r>
                        <a:rPr lang="ru-RU" sz="1400" kern="1200" dirty="0" err="1" smtClean="0"/>
                        <a:t>жобаны</a:t>
                      </a:r>
                      <a:r>
                        <a:rPr lang="ru-RU" sz="1400" kern="1200" dirty="0" smtClean="0"/>
                        <a:t> </a:t>
                      </a:r>
                      <a:r>
                        <a:rPr lang="ru-RU" sz="1400" kern="1200" dirty="0" err="1" smtClean="0"/>
                        <a:t>және</a:t>
                      </a:r>
                      <a:r>
                        <a:rPr lang="ru-RU" sz="1400" kern="1200" dirty="0" smtClean="0"/>
                        <a:t> </a:t>
                      </a:r>
                      <a:r>
                        <a:rPr lang="ru-RU" sz="1400" kern="1200" dirty="0" err="1" smtClean="0"/>
                        <a:t>инвестициялық</a:t>
                      </a:r>
                      <a:r>
                        <a:rPr lang="ru-RU" sz="1400" kern="1200" dirty="0" smtClean="0"/>
                        <a:t> </a:t>
                      </a:r>
                      <a:r>
                        <a:rPr lang="ru-RU" sz="1400" kern="1200" dirty="0" err="1" smtClean="0"/>
                        <a:t>стратегиялық</a:t>
                      </a:r>
                      <a:r>
                        <a:rPr lang="ru-RU" sz="1400" kern="1200" dirty="0" smtClean="0"/>
                        <a:t> </a:t>
                      </a:r>
                      <a:r>
                        <a:rPr lang="ru-RU" sz="1400" kern="1200" dirty="0" err="1" smtClean="0"/>
                        <a:t>жобаны</a:t>
                      </a:r>
                      <a:r>
                        <a:rPr lang="ru-RU" sz="1400" kern="1200" dirty="0" smtClean="0"/>
                        <a:t> </a:t>
                      </a:r>
                      <a:r>
                        <a:rPr lang="ru-RU" sz="1400" kern="1200" dirty="0" err="1" smtClean="0"/>
                        <a:t>қоспағанда</a:t>
                      </a:r>
                      <a:r>
                        <a:rPr lang="ru-RU" sz="1400" kern="1200" dirty="0" smtClean="0"/>
                        <a:t>) </a:t>
                      </a:r>
                      <a:r>
                        <a:rPr lang="ru-RU" sz="1400" kern="1200" dirty="0" err="1" smtClean="0"/>
                        <a:t>шеңберінде</a:t>
                      </a:r>
                      <a:r>
                        <a:rPr lang="ru-RU" sz="1400" kern="1200" dirty="0" smtClean="0"/>
                        <a:t> </a:t>
                      </a:r>
                      <a:r>
                        <a:rPr lang="ru-RU" sz="1400" kern="1200" dirty="0" err="1" smtClean="0"/>
                        <a:t>шикізат</a:t>
                      </a:r>
                      <a:r>
                        <a:rPr lang="ru-RU" sz="1400" kern="1200" dirty="0" smtClean="0"/>
                        <a:t> </a:t>
                      </a:r>
                      <a:r>
                        <a:rPr lang="ru-RU" sz="1400" kern="1200" dirty="0" err="1" smtClean="0"/>
                        <a:t>және</a:t>
                      </a:r>
                      <a:r>
                        <a:rPr lang="ru-RU" sz="1400" kern="1200" dirty="0" smtClean="0"/>
                        <a:t> (</a:t>
                      </a:r>
                      <a:r>
                        <a:rPr lang="ru-RU" sz="1400" kern="1200" dirty="0" err="1" smtClean="0"/>
                        <a:t>немесе</a:t>
                      </a:r>
                      <a:r>
                        <a:rPr lang="ru-RU" sz="1400" kern="1200" dirty="0" smtClean="0"/>
                        <a:t>) </a:t>
                      </a:r>
                      <a:r>
                        <a:rPr lang="ru-RU" sz="1400" kern="1200" dirty="0" err="1" smtClean="0"/>
                        <a:t>материалдар</a:t>
                      </a:r>
                      <a:r>
                        <a:rPr lang="ru-RU" sz="1400" kern="1200" dirty="0" smtClean="0"/>
                        <a:t> импорты ҚҚС-</a:t>
                      </a:r>
                      <a:r>
                        <a:rPr lang="ru-RU" sz="1400" kern="1200" dirty="0" err="1" smtClean="0"/>
                        <a:t>тан</a:t>
                      </a:r>
                      <a:r>
                        <a:rPr lang="ru-RU" sz="1400" kern="1200" dirty="0" smtClean="0"/>
                        <a:t> </a:t>
                      </a:r>
                      <a:r>
                        <a:rPr lang="ru-RU" sz="1400" kern="1200" dirty="0" err="1" smtClean="0"/>
                        <a:t>босатылады</a:t>
                      </a:r>
                      <a:r>
                        <a:rPr lang="ru-RU" sz="1400" kern="1200" dirty="0" smtClean="0"/>
                        <a:t>:</a:t>
                      </a:r>
                    </a:p>
                    <a:p>
                      <a:pPr marL="285750" indent="-285750" algn="just" defTabSz="914400" rtl="0" eaLnBrk="1" latinLnBrk="0" hangingPunct="1">
                        <a:buFont typeface="Arial" panose="020B0604020202020204" pitchFamily="34" charset="0"/>
                        <a:buChar char="•"/>
                      </a:pPr>
                      <a:r>
                        <a:rPr lang="ru-RU" sz="1400" kern="1200" baseline="0" dirty="0" err="1" smtClean="0"/>
                        <a:t>шикізат</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материалдар</a:t>
                      </a:r>
                      <a:r>
                        <a:rPr lang="ru-RU" sz="1400" kern="1200" baseline="0" dirty="0" smtClean="0"/>
                        <a:t> импорты </a:t>
                      </a:r>
                      <a:r>
                        <a:rPr lang="ru-RU" sz="1400" kern="1200" baseline="0" dirty="0" err="1" smtClean="0"/>
                        <a:t>инвестициялық</a:t>
                      </a:r>
                      <a:r>
                        <a:rPr lang="ru-RU" sz="1400" kern="1200" baseline="0" dirty="0" smtClean="0"/>
                        <a:t> </a:t>
                      </a:r>
                      <a:r>
                        <a:rPr lang="ru-RU" sz="1400" kern="1200" baseline="0" dirty="0" err="1" smtClean="0"/>
                        <a:t>келісімшарт</a:t>
                      </a:r>
                      <a:r>
                        <a:rPr lang="ru-RU" sz="1400" kern="1200" baseline="0" dirty="0" smtClean="0"/>
                        <a:t> </a:t>
                      </a:r>
                      <a:r>
                        <a:rPr lang="ru-RU" sz="1400" kern="1200" baseline="0" dirty="0" err="1" smtClean="0"/>
                        <a:t>шеңберінде</a:t>
                      </a:r>
                      <a:r>
                        <a:rPr lang="ru-RU" sz="1400" kern="1200" baseline="0" dirty="0" smtClean="0"/>
                        <a:t> </a:t>
                      </a:r>
                      <a:r>
                        <a:rPr lang="ru-RU" sz="1400" kern="1200" baseline="0" dirty="0" err="1" smtClean="0"/>
                        <a:t>қосылған</a:t>
                      </a:r>
                      <a:r>
                        <a:rPr lang="ru-RU" sz="1400" kern="1200" baseline="0" dirty="0" smtClean="0"/>
                        <a:t> </a:t>
                      </a:r>
                      <a:r>
                        <a:rPr lang="ru-RU" sz="1400" kern="1200" baseline="0" dirty="0" err="1" smtClean="0"/>
                        <a:t>құн</a:t>
                      </a:r>
                      <a:r>
                        <a:rPr lang="ru-RU" sz="1400" kern="1200" baseline="0" dirty="0" smtClean="0"/>
                        <a:t> </a:t>
                      </a:r>
                      <a:r>
                        <a:rPr lang="ru-RU" sz="1400" kern="1200" baseline="0" dirty="0" err="1" smtClean="0"/>
                        <a:t>салығынан</a:t>
                      </a:r>
                      <a:r>
                        <a:rPr lang="ru-RU" sz="1400" kern="1200" baseline="0" dirty="0" smtClean="0"/>
                        <a:t> </a:t>
                      </a:r>
                      <a:r>
                        <a:rPr lang="ru-RU" sz="1400" kern="1200" baseline="0" dirty="0" err="1" smtClean="0"/>
                        <a:t>босатылатын</a:t>
                      </a:r>
                      <a:r>
                        <a:rPr lang="ru-RU" sz="1400" kern="1200" baseline="0" dirty="0" smtClean="0"/>
                        <a:t>, </a:t>
                      </a:r>
                      <a:r>
                        <a:rPr lang="ru-RU" sz="1400" kern="1200" baseline="0" dirty="0" err="1" smtClean="0"/>
                        <a:t>Инвестициялар</a:t>
                      </a:r>
                      <a:r>
                        <a:rPr lang="ru-RU" sz="1400" kern="1200" baseline="0" dirty="0" smtClean="0"/>
                        <a:t> </a:t>
                      </a:r>
                      <a:r>
                        <a:rPr lang="ru-RU" sz="1400" kern="1200" baseline="0" dirty="0" err="1" smtClean="0"/>
                        <a:t>жөніндегі</a:t>
                      </a:r>
                      <a:r>
                        <a:rPr lang="ru-RU" sz="1400" kern="1200" baseline="0" dirty="0" smtClean="0"/>
                        <a:t> </a:t>
                      </a:r>
                      <a:r>
                        <a:rPr lang="ru-RU" sz="1400" kern="1200" baseline="0" dirty="0" err="1" smtClean="0"/>
                        <a:t>уәкілетті</a:t>
                      </a:r>
                      <a:r>
                        <a:rPr lang="ru-RU" sz="1400" kern="1200" baseline="0" dirty="0" smtClean="0"/>
                        <a:t> </a:t>
                      </a:r>
                      <a:r>
                        <a:rPr lang="ru-RU" sz="1400" kern="1200" baseline="0" dirty="0" err="1" smtClean="0"/>
                        <a:t>мемлекеттік</a:t>
                      </a:r>
                      <a:r>
                        <a:rPr lang="ru-RU" sz="1400" kern="1200" baseline="0" dirty="0" smtClean="0"/>
                        <a:t> орган </a:t>
                      </a:r>
                      <a:r>
                        <a:rPr lang="ru-RU" sz="1400" kern="1200" baseline="0" dirty="0" err="1" smtClean="0"/>
                        <a:t>мемлекеттік</a:t>
                      </a:r>
                      <a:r>
                        <a:rPr lang="ru-RU" sz="1400" kern="1200" baseline="0" dirty="0" smtClean="0"/>
                        <a:t> </a:t>
                      </a:r>
                      <a:r>
                        <a:rPr lang="ru-RU" sz="1400" kern="1200" baseline="0" dirty="0" err="1" smtClean="0"/>
                        <a:t>жоспарлау</a:t>
                      </a:r>
                      <a:r>
                        <a:rPr lang="ru-RU" sz="1400" kern="1200" baseline="0" dirty="0" smtClean="0"/>
                        <a:t> </a:t>
                      </a:r>
                      <a:r>
                        <a:rPr lang="ru-RU" sz="1400" kern="1200" baseline="0" dirty="0" err="1" smtClean="0"/>
                        <a:t>жөніндегі</a:t>
                      </a:r>
                      <a:r>
                        <a:rPr lang="ru-RU" sz="1400" kern="1200" baseline="0" dirty="0" smtClean="0"/>
                        <a:t> </a:t>
                      </a:r>
                      <a:r>
                        <a:rPr lang="ru-RU" sz="1400" kern="1200" baseline="0" dirty="0" err="1" smtClean="0"/>
                        <a:t>орталық</a:t>
                      </a:r>
                      <a:r>
                        <a:rPr lang="ru-RU" sz="1400" kern="1200" baseline="0" dirty="0" smtClean="0"/>
                        <a:t> </a:t>
                      </a:r>
                      <a:r>
                        <a:rPr lang="ru-RU" sz="1400" kern="1200" baseline="0" dirty="0" err="1" smtClean="0"/>
                        <a:t>уәкілетті</a:t>
                      </a:r>
                      <a:r>
                        <a:rPr lang="ru-RU" sz="1400" kern="1200" baseline="0" dirty="0" smtClean="0"/>
                        <a:t> </a:t>
                      </a:r>
                      <a:r>
                        <a:rPr lang="ru-RU" sz="1400" kern="1200" baseline="0" dirty="0" err="1" smtClean="0"/>
                        <a:t>органмен</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уәкілетті</a:t>
                      </a:r>
                      <a:r>
                        <a:rPr lang="ru-RU" sz="1400" kern="1200" baseline="0" dirty="0" smtClean="0"/>
                        <a:t> </a:t>
                      </a:r>
                      <a:r>
                        <a:rPr lang="ru-RU" sz="1400" kern="1200" baseline="0" dirty="0" err="1" smtClean="0"/>
                        <a:t>органмен</a:t>
                      </a:r>
                      <a:r>
                        <a:rPr lang="ru-RU" sz="1400" kern="1200" baseline="0" dirty="0" smtClean="0"/>
                        <a:t> </a:t>
                      </a:r>
                      <a:r>
                        <a:rPr lang="ru-RU" sz="1400" kern="1200" baseline="0" dirty="0" err="1" smtClean="0"/>
                        <a:t>келісім</a:t>
                      </a:r>
                      <a:r>
                        <a:rPr lang="ru-RU" sz="1400" kern="1200" baseline="0" dirty="0" smtClean="0"/>
                        <a:t> </a:t>
                      </a:r>
                      <a:r>
                        <a:rPr lang="ru-RU" sz="1400" kern="1200" baseline="0" dirty="0" err="1" smtClean="0"/>
                        <a:t>бойынша</a:t>
                      </a:r>
                      <a:r>
                        <a:rPr lang="ru-RU" sz="1400" kern="1200" baseline="0" dirty="0" smtClean="0"/>
                        <a:t> </a:t>
                      </a:r>
                      <a:r>
                        <a:rPr lang="ru-RU" sz="1400" kern="1200" baseline="0" dirty="0" err="1" smtClean="0"/>
                        <a:t>бекіткен</a:t>
                      </a:r>
                      <a:r>
                        <a:rPr lang="ru-RU" sz="1400" kern="1200" baseline="0" dirty="0" smtClean="0"/>
                        <a:t> </a:t>
                      </a:r>
                      <a:r>
                        <a:rPr lang="ru-RU" sz="1400" kern="1200" baseline="0" dirty="0" err="1" smtClean="0"/>
                        <a:t>шикізат</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материалдар</a:t>
                      </a:r>
                      <a:r>
                        <a:rPr lang="ru-RU" sz="1400" kern="1200" baseline="0" dirty="0" smtClean="0"/>
                        <a:t> </a:t>
                      </a:r>
                      <a:r>
                        <a:rPr lang="ru-RU" sz="1400" kern="1200" baseline="0" dirty="0" err="1" smtClean="0"/>
                        <a:t>тізбесіне</a:t>
                      </a:r>
                      <a:r>
                        <a:rPr lang="ru-RU" sz="1400" kern="1200" baseline="0" dirty="0" smtClean="0"/>
                        <a:t> </a:t>
                      </a:r>
                      <a:r>
                        <a:rPr lang="ru-RU" sz="1400" kern="1200" baseline="0" dirty="0" err="1" smtClean="0"/>
                        <a:t>енгізілген</a:t>
                      </a:r>
                      <a:r>
                        <a:rPr lang="ru-RU" sz="1400" kern="1200" baseline="0" dirty="0" smtClean="0"/>
                        <a:t> (2018 </a:t>
                      </a:r>
                      <a:r>
                        <a:rPr lang="ru-RU" sz="1400" kern="1200" baseline="0" dirty="0" err="1" smtClean="0"/>
                        <a:t>жылғы</a:t>
                      </a:r>
                      <a:r>
                        <a:rPr lang="ru-RU" sz="1400" kern="1200" baseline="0" dirty="0" smtClean="0"/>
                        <a:t> 27 </a:t>
                      </a:r>
                      <a:r>
                        <a:rPr lang="ru-RU" sz="1400" kern="1200" baseline="0" dirty="0" err="1" smtClean="0"/>
                        <a:t>ақпандағы</a:t>
                      </a:r>
                      <a:r>
                        <a:rPr lang="ru-RU" sz="1400" kern="1200" baseline="0" dirty="0" smtClean="0"/>
                        <a:t> № 140 </a:t>
                      </a:r>
                      <a:r>
                        <a:rPr lang="ru-RU" sz="1400" kern="1200" baseline="0" dirty="0" err="1" smtClean="0"/>
                        <a:t>бұйрық</a:t>
                      </a:r>
                      <a:r>
                        <a:rPr lang="ru-RU" sz="1400" kern="1200" baseline="0" dirty="0" smtClean="0"/>
                        <a:t>);</a:t>
                      </a:r>
                    </a:p>
                    <a:p>
                      <a:pPr marL="285750" indent="-285750" algn="just" defTabSz="914400" rtl="0" eaLnBrk="1" latinLnBrk="0" hangingPunct="1">
                        <a:buFont typeface="Arial" panose="020B0604020202020204" pitchFamily="34" charset="0"/>
                        <a:buChar char="•"/>
                      </a:pPr>
                      <a:r>
                        <a:rPr lang="ru-RU" sz="1400" kern="1200" baseline="0" dirty="0" err="1" smtClean="0"/>
                        <a:t>шикізатты</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материалдарды</a:t>
                      </a:r>
                      <a:r>
                        <a:rPr lang="ru-RU" sz="1400" kern="1200" baseline="0" dirty="0" smtClean="0"/>
                        <a:t> </a:t>
                      </a:r>
                      <a:r>
                        <a:rPr lang="ru-RU" sz="1400" kern="1200" baseline="0" dirty="0" err="1" smtClean="0"/>
                        <a:t>әкелу</a:t>
                      </a:r>
                      <a:r>
                        <a:rPr lang="ru-RU" sz="1400" kern="1200" baseline="0" dirty="0" smtClean="0"/>
                        <a:t> </a:t>
                      </a:r>
                      <a:r>
                        <a:rPr lang="ru-RU" sz="1400" kern="1200" baseline="0" dirty="0" err="1" smtClean="0"/>
                        <a:t>Еуразиялық</a:t>
                      </a:r>
                      <a:r>
                        <a:rPr lang="ru-RU" sz="1400" kern="1200" baseline="0" dirty="0" smtClean="0"/>
                        <a:t> </a:t>
                      </a:r>
                      <a:r>
                        <a:rPr lang="ru-RU" sz="1400" kern="1200" baseline="0" dirty="0" err="1" smtClean="0"/>
                        <a:t>экономикалық</a:t>
                      </a:r>
                      <a:r>
                        <a:rPr lang="ru-RU" sz="1400" kern="1200" baseline="0" dirty="0" smtClean="0"/>
                        <a:t> </a:t>
                      </a:r>
                      <a:r>
                        <a:rPr lang="ru-RU" sz="1400" kern="1200" baseline="0" dirty="0" err="1" smtClean="0"/>
                        <a:t>одақтың</a:t>
                      </a:r>
                      <a:r>
                        <a:rPr lang="ru-RU" sz="1400" kern="1200" baseline="0" dirty="0" smtClean="0"/>
                        <a:t> </a:t>
                      </a:r>
                      <a:r>
                        <a:rPr lang="ru-RU" sz="1400" kern="1200" baseline="0" dirty="0" err="1" smtClean="0"/>
                        <a:t>кеден</a:t>
                      </a:r>
                      <a:r>
                        <a:rPr lang="ru-RU" sz="1400" kern="1200" baseline="0" dirty="0" smtClean="0"/>
                        <a:t> </a:t>
                      </a:r>
                      <a:r>
                        <a:rPr lang="ru-RU" sz="1400" kern="1200" baseline="0" dirty="0" err="1" smtClean="0"/>
                        <a:t>заңнамасында</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Қазақстан</a:t>
                      </a:r>
                      <a:r>
                        <a:rPr lang="ru-RU" sz="1400" kern="1200" baseline="0" dirty="0" smtClean="0"/>
                        <a:t> </a:t>
                      </a:r>
                      <a:r>
                        <a:rPr lang="ru-RU" sz="1400" kern="1200" baseline="0" dirty="0" err="1" smtClean="0"/>
                        <a:t>Республикасының</a:t>
                      </a:r>
                      <a:r>
                        <a:rPr lang="ru-RU" sz="1400" kern="1200" baseline="0" dirty="0" smtClean="0"/>
                        <a:t> </a:t>
                      </a:r>
                      <a:r>
                        <a:rPr lang="ru-RU" sz="1400" kern="1200" baseline="0" dirty="0" err="1" smtClean="0"/>
                        <a:t>кеден</a:t>
                      </a:r>
                      <a:r>
                        <a:rPr lang="ru-RU" sz="1400" kern="1200" baseline="0" dirty="0" smtClean="0"/>
                        <a:t> </a:t>
                      </a:r>
                      <a:r>
                        <a:rPr lang="ru-RU" sz="1400" kern="1200" baseline="0" dirty="0" err="1" smtClean="0"/>
                        <a:t>заңнамасында</a:t>
                      </a:r>
                      <a:r>
                        <a:rPr lang="ru-RU" sz="1400" kern="1200" baseline="0" dirty="0" smtClean="0"/>
                        <a:t> </a:t>
                      </a:r>
                      <a:r>
                        <a:rPr lang="ru-RU" sz="1400" kern="1200" baseline="0" dirty="0" err="1" smtClean="0"/>
                        <a:t>көзделген</a:t>
                      </a:r>
                      <a:r>
                        <a:rPr lang="ru-RU" sz="1400" kern="1200" baseline="0" dirty="0" smtClean="0"/>
                        <a:t> </a:t>
                      </a:r>
                      <a:r>
                        <a:rPr lang="ru-RU" sz="1400" kern="1200" baseline="0" dirty="0" err="1" smtClean="0"/>
                        <a:t>құжаттармен</a:t>
                      </a:r>
                      <a:r>
                        <a:rPr lang="ru-RU" sz="1400" kern="1200" baseline="0" dirty="0" smtClean="0"/>
                        <a:t> </a:t>
                      </a:r>
                      <a:r>
                        <a:rPr lang="ru-RU" sz="1400" kern="1200" baseline="0" dirty="0" err="1" smtClean="0"/>
                        <a:t>ресімделген</a:t>
                      </a:r>
                      <a:r>
                        <a:rPr lang="ru-RU" sz="1400" kern="1200" baseline="0" dirty="0" smtClean="0"/>
                        <a:t>;</a:t>
                      </a:r>
                      <a:endParaRPr lang="ru-RU" sz="1400" kern="1200" baseline="0" dirty="0"/>
                    </a:p>
                    <a:p>
                      <a:pPr marL="171450" indent="-171450" algn="just" defTabSz="914400" rtl="0" eaLnBrk="1" latinLnBrk="0" hangingPunct="1">
                        <a:buFont typeface="Arial" panose="020B0604020202020204" pitchFamily="34" charset="0"/>
                        <a:buChar char="•"/>
                      </a:pPr>
                      <a:r>
                        <a:rPr lang="ru-RU" sz="1400" kern="1200" baseline="0" dirty="0" smtClean="0"/>
                        <a:t>   </a:t>
                      </a:r>
                      <a:r>
                        <a:rPr lang="ru-RU" sz="1400" kern="1200" baseline="0" dirty="0" err="1" smtClean="0"/>
                        <a:t>әкелінген</a:t>
                      </a:r>
                      <a:r>
                        <a:rPr lang="ru-RU" sz="1400" kern="1200" baseline="0" dirty="0" smtClean="0"/>
                        <a:t> </a:t>
                      </a:r>
                      <a:r>
                        <a:rPr lang="ru-RU" sz="1400" kern="1200" baseline="0" dirty="0" err="1" smtClean="0"/>
                        <a:t>шикізатты</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материалдарды</a:t>
                      </a:r>
                      <a:r>
                        <a:rPr lang="ru-RU" sz="1400" kern="1200" baseline="0" dirty="0" smtClean="0"/>
                        <a:t> </a:t>
                      </a:r>
                      <a:r>
                        <a:rPr lang="ru-RU" sz="1400" kern="1200" baseline="0" dirty="0" err="1" smtClean="0"/>
                        <a:t>қосылған</a:t>
                      </a:r>
                      <a:r>
                        <a:rPr lang="ru-RU" sz="1400" kern="1200" baseline="0" dirty="0" smtClean="0"/>
                        <a:t> </a:t>
                      </a:r>
                      <a:r>
                        <a:rPr lang="ru-RU" sz="1400" kern="1200" baseline="0" dirty="0" err="1" smtClean="0"/>
                        <a:t>құн</a:t>
                      </a:r>
                      <a:r>
                        <a:rPr lang="ru-RU" sz="1400" kern="1200" baseline="0" dirty="0" smtClean="0"/>
                        <a:t> </a:t>
                      </a:r>
                      <a:r>
                        <a:rPr lang="ru-RU" sz="1400" kern="1200" baseline="0" dirty="0" err="1" smtClean="0"/>
                        <a:t>салығын</a:t>
                      </a:r>
                      <a:r>
                        <a:rPr lang="ru-RU" sz="1400" kern="1200" baseline="0" dirty="0" smtClean="0"/>
                        <a:t> </a:t>
                      </a:r>
                      <a:r>
                        <a:rPr lang="ru-RU" sz="1400" kern="1200" baseline="0" dirty="0" err="1" smtClean="0"/>
                        <a:t>төлеуші</a:t>
                      </a:r>
                      <a:r>
                        <a:rPr lang="ru-RU" sz="1400" kern="1200" baseline="0" dirty="0" smtClean="0"/>
                        <a:t> </a:t>
                      </a:r>
                      <a:r>
                        <a:rPr lang="ru-RU" sz="1400" kern="1200" baseline="0" dirty="0" err="1" smtClean="0"/>
                        <a:t>талап</a:t>
                      </a:r>
                      <a:r>
                        <a:rPr lang="ru-RU" sz="1400" kern="1200" baseline="0" dirty="0" smtClean="0"/>
                        <a:t> </a:t>
                      </a:r>
                      <a:r>
                        <a:rPr lang="ru-RU" sz="1400" kern="1200" baseline="0" dirty="0" err="1" smtClean="0"/>
                        <a:t>қою</a:t>
                      </a:r>
                      <a:r>
                        <a:rPr lang="ru-RU" sz="1400" kern="1200" baseline="0" dirty="0" smtClean="0"/>
                        <a:t> </a:t>
                      </a:r>
                      <a:r>
                        <a:rPr lang="ru-RU" sz="1400" kern="1200" baseline="0" dirty="0" err="1" smtClean="0"/>
                        <a:t>мерзімі</a:t>
                      </a:r>
                      <a:r>
                        <a:rPr lang="ru-RU" sz="1400" kern="1200" baseline="0" dirty="0" smtClean="0"/>
                        <a:t> </a:t>
                      </a:r>
                      <a:r>
                        <a:rPr lang="ru-RU" sz="1400" kern="1200" baseline="0" dirty="0" err="1" smtClean="0"/>
                        <a:t>шегінде</a:t>
                      </a:r>
                      <a:r>
                        <a:rPr lang="ru-RU" sz="1400" kern="1200" baseline="0" dirty="0" smtClean="0"/>
                        <a:t> </a:t>
                      </a:r>
                      <a:r>
                        <a:rPr lang="ru-RU" sz="1400" kern="1200" baseline="0" dirty="0" err="1" smtClean="0"/>
                        <a:t>инвестициялық</a:t>
                      </a:r>
                      <a:r>
                        <a:rPr lang="ru-RU" sz="1400" kern="1200" baseline="0" dirty="0" smtClean="0"/>
                        <a:t> </a:t>
                      </a:r>
                      <a:r>
                        <a:rPr lang="ru-RU" sz="1400" kern="1200" baseline="0" dirty="0" err="1" smtClean="0"/>
                        <a:t>келісімшарт</a:t>
                      </a:r>
                      <a:r>
                        <a:rPr lang="ru-RU" sz="1400" kern="1200" baseline="0" dirty="0" smtClean="0"/>
                        <a:t> </a:t>
                      </a:r>
                      <a:r>
                        <a:rPr lang="ru-RU" sz="1400" kern="1200" baseline="0" dirty="0" err="1" smtClean="0"/>
                        <a:t>шеңберіндегі</a:t>
                      </a:r>
                      <a:r>
                        <a:rPr lang="ru-RU" sz="1400" kern="1200" baseline="0" dirty="0" smtClean="0"/>
                        <a:t> </a:t>
                      </a:r>
                      <a:r>
                        <a:rPr lang="ru-RU" sz="1400" kern="1200" baseline="0" dirty="0" err="1" smtClean="0"/>
                        <a:t>қызметті</a:t>
                      </a:r>
                      <a:r>
                        <a:rPr lang="ru-RU" sz="1400" kern="1200" baseline="0" dirty="0" smtClean="0"/>
                        <a:t> </a:t>
                      </a:r>
                      <a:r>
                        <a:rPr lang="ru-RU" sz="1400" kern="1200" baseline="0" dirty="0" err="1" smtClean="0"/>
                        <a:t>жүзеге</a:t>
                      </a:r>
                      <a:r>
                        <a:rPr lang="ru-RU" sz="1400" kern="1200" baseline="0" dirty="0" smtClean="0"/>
                        <a:t> </a:t>
                      </a:r>
                      <a:r>
                        <a:rPr lang="ru-RU" sz="1400" kern="1200" baseline="0" dirty="0" err="1" smtClean="0"/>
                        <a:t>асыру</a:t>
                      </a:r>
                      <a:r>
                        <a:rPr lang="ru-RU" sz="1400" kern="1200" baseline="0" dirty="0" smtClean="0"/>
                        <a:t> </a:t>
                      </a:r>
                      <a:r>
                        <a:rPr lang="ru-RU" sz="1400" kern="1200" baseline="0" dirty="0" err="1" smtClean="0"/>
                        <a:t>кезінде</a:t>
                      </a:r>
                      <a:r>
                        <a:rPr lang="ru-RU" sz="1400" kern="1200" baseline="0" dirty="0" smtClean="0"/>
                        <a:t> </a:t>
                      </a:r>
                      <a:r>
                        <a:rPr lang="ru-RU" sz="1400" kern="1200" baseline="0" dirty="0" err="1" smtClean="0"/>
                        <a:t>ғана</a:t>
                      </a:r>
                      <a:r>
                        <a:rPr lang="ru-RU" sz="1400" kern="1200" baseline="0" dirty="0" smtClean="0"/>
                        <a:t> </a:t>
                      </a:r>
                      <a:r>
                        <a:rPr lang="ru-RU" sz="1400" kern="1200" baseline="0" dirty="0" err="1" smtClean="0"/>
                        <a:t>пайдаланатын</a:t>
                      </a:r>
                      <a:r>
                        <a:rPr lang="ru-RU" sz="1400" kern="1200" baseline="0" dirty="0" smtClean="0"/>
                        <a:t> </a:t>
                      </a:r>
                      <a:r>
                        <a:rPr lang="ru-RU" sz="1400" kern="1200" baseline="0" dirty="0" err="1" smtClean="0"/>
                        <a:t>болады</a:t>
                      </a:r>
                      <a:r>
                        <a:rPr lang="ru-RU" sz="1400" kern="1200" baseline="0" dirty="0" smtClean="0"/>
                        <a:t>.</a:t>
                      </a:r>
                      <a:endParaRPr lang="ru-RU" sz="1400" kern="1200" baseline="0" dirty="0"/>
                    </a:p>
                    <a:p>
                      <a:pPr marL="0" algn="just" defTabSz="914400" rtl="0" eaLnBrk="1" latinLnBrk="0" hangingPunct="1"/>
                      <a:r>
                        <a:rPr lang="ru-RU" sz="1200" kern="1200" baseline="0" dirty="0" err="1" smtClean="0"/>
                        <a:t>Инвестициялық</a:t>
                      </a:r>
                      <a:r>
                        <a:rPr lang="ru-RU" sz="1200" kern="1200" baseline="0" dirty="0" smtClean="0"/>
                        <a:t> </a:t>
                      </a:r>
                      <a:r>
                        <a:rPr lang="ru-RU" sz="1200" kern="1200" baseline="0" dirty="0" err="1" smtClean="0"/>
                        <a:t>келісімшарт</a:t>
                      </a:r>
                      <a:r>
                        <a:rPr lang="ru-RU" sz="1200" kern="1200" baseline="0" dirty="0" smtClean="0"/>
                        <a:t> </a:t>
                      </a:r>
                      <a:r>
                        <a:rPr lang="ru-RU" sz="1200" kern="1200" baseline="0" dirty="0" err="1" smtClean="0"/>
                        <a:t>шеңберінде</a:t>
                      </a:r>
                      <a:r>
                        <a:rPr lang="ru-RU" sz="1200" kern="1200" baseline="0" dirty="0" smtClean="0"/>
                        <a:t> </a:t>
                      </a:r>
                      <a:r>
                        <a:rPr lang="ru-RU" sz="1200" kern="1200" baseline="0" dirty="0" err="1" smtClean="0"/>
                        <a:t>шикізат</a:t>
                      </a:r>
                      <a:r>
                        <a:rPr lang="ru-RU" sz="1200" kern="1200" baseline="0" dirty="0" smtClean="0"/>
                        <a:t> </a:t>
                      </a:r>
                      <a:r>
                        <a:rPr lang="ru-RU" sz="1200" kern="1200" baseline="0" dirty="0" err="1" smtClean="0"/>
                        <a:t>және</a:t>
                      </a:r>
                      <a:r>
                        <a:rPr lang="ru-RU" sz="1200" kern="1200" baseline="0" dirty="0" smtClean="0"/>
                        <a:t> (</a:t>
                      </a:r>
                      <a:r>
                        <a:rPr lang="ru-RU" sz="1200" kern="1200" baseline="0" dirty="0" err="1" smtClean="0"/>
                        <a:t>немесе</a:t>
                      </a:r>
                      <a:r>
                        <a:rPr lang="ru-RU" sz="1200" kern="1200" baseline="0" dirty="0" smtClean="0"/>
                        <a:t>) </a:t>
                      </a:r>
                      <a:r>
                        <a:rPr lang="ru-RU" sz="1200" kern="1200" baseline="0" dirty="0" err="1" smtClean="0"/>
                        <a:t>материалдар</a:t>
                      </a:r>
                      <a:r>
                        <a:rPr lang="ru-RU" sz="1200" kern="1200" baseline="0" dirty="0" smtClean="0"/>
                        <a:t> </a:t>
                      </a:r>
                      <a:r>
                        <a:rPr lang="ru-RU" sz="1200" kern="1200" baseline="0" dirty="0" err="1" smtClean="0"/>
                        <a:t>импортын</a:t>
                      </a:r>
                      <a:r>
                        <a:rPr lang="ru-RU" sz="1200" kern="1200" baseline="0" dirty="0" smtClean="0"/>
                        <a:t> </a:t>
                      </a:r>
                      <a:r>
                        <a:rPr lang="ru-RU" sz="1200" kern="1200" baseline="0" dirty="0" err="1" smtClean="0"/>
                        <a:t>қосылған</a:t>
                      </a:r>
                      <a:r>
                        <a:rPr lang="ru-RU" sz="1200" kern="1200" baseline="0" dirty="0" smtClean="0"/>
                        <a:t> </a:t>
                      </a:r>
                      <a:r>
                        <a:rPr lang="ru-RU" sz="1200" kern="1200" baseline="0" dirty="0" err="1" smtClean="0"/>
                        <a:t>құн</a:t>
                      </a:r>
                      <a:r>
                        <a:rPr lang="ru-RU" sz="1200" kern="1200" baseline="0" dirty="0" smtClean="0"/>
                        <a:t> </a:t>
                      </a:r>
                      <a:r>
                        <a:rPr lang="ru-RU" sz="1200" kern="1200" baseline="0" dirty="0" err="1" smtClean="0"/>
                        <a:t>салығынан</a:t>
                      </a:r>
                      <a:r>
                        <a:rPr lang="ru-RU" sz="1200" kern="1200" baseline="0" dirty="0" smtClean="0"/>
                        <a:t> </a:t>
                      </a:r>
                      <a:r>
                        <a:rPr lang="ru-RU" sz="1200" kern="1200" baseline="0" dirty="0" err="1" smtClean="0"/>
                        <a:t>босату</a:t>
                      </a:r>
                      <a:r>
                        <a:rPr lang="ru-RU" sz="1200" kern="1200" baseline="0" dirty="0" smtClean="0"/>
                        <a:t> </a:t>
                      </a:r>
                      <a:r>
                        <a:rPr lang="ru-RU" sz="1200" kern="1200" baseline="0" dirty="0" err="1" smtClean="0"/>
                        <a:t>Қазақстан</a:t>
                      </a:r>
                      <a:r>
                        <a:rPr lang="ru-RU" sz="1200" kern="1200" baseline="0" dirty="0" smtClean="0"/>
                        <a:t> </a:t>
                      </a:r>
                      <a:r>
                        <a:rPr lang="ru-RU" sz="1200" kern="1200" baseline="0" dirty="0" err="1" smtClean="0"/>
                        <a:t>Республикасының</a:t>
                      </a:r>
                      <a:r>
                        <a:rPr lang="ru-RU" sz="1200" kern="1200" baseline="0" dirty="0" smtClean="0"/>
                        <a:t> </a:t>
                      </a:r>
                      <a:r>
                        <a:rPr lang="ru-RU" sz="1200" kern="1200" baseline="0" dirty="0" err="1" smtClean="0"/>
                        <a:t>заңды</a:t>
                      </a:r>
                      <a:r>
                        <a:rPr lang="ru-RU" sz="1200" kern="1200" baseline="0" dirty="0" smtClean="0"/>
                        <a:t> </a:t>
                      </a:r>
                      <a:r>
                        <a:rPr lang="ru-RU" sz="1200" kern="1200" baseline="0" dirty="0" err="1" smtClean="0"/>
                        <a:t>тұлғаларына</a:t>
                      </a:r>
                      <a:r>
                        <a:rPr lang="ru-RU" sz="1200" kern="1200" baseline="0" dirty="0" smtClean="0"/>
                        <a:t> </a:t>
                      </a:r>
                      <a:r>
                        <a:rPr lang="ru-RU" sz="1200" kern="1200" baseline="0" dirty="0" err="1" smtClean="0"/>
                        <a:t>Қазақстан</a:t>
                      </a:r>
                      <a:r>
                        <a:rPr lang="ru-RU" sz="1200" kern="1200" baseline="0" dirty="0" smtClean="0"/>
                        <a:t> </a:t>
                      </a:r>
                      <a:r>
                        <a:rPr lang="ru-RU" sz="1200" kern="1200" baseline="0" dirty="0" err="1" smtClean="0"/>
                        <a:t>Республикасының</a:t>
                      </a:r>
                      <a:r>
                        <a:rPr lang="ru-RU" sz="1200" kern="1200" baseline="0" dirty="0" smtClean="0"/>
                        <a:t> </a:t>
                      </a:r>
                      <a:r>
                        <a:rPr lang="ru-RU" sz="1200" kern="1200" baseline="0" dirty="0" err="1" smtClean="0"/>
                        <a:t>Кәсіпкерлік</a:t>
                      </a:r>
                      <a:r>
                        <a:rPr lang="ru-RU" sz="1200" kern="1200" baseline="0" dirty="0" smtClean="0"/>
                        <a:t> </a:t>
                      </a:r>
                      <a:r>
                        <a:rPr lang="ru-RU" sz="1200" kern="1200" baseline="0" dirty="0" err="1" smtClean="0"/>
                        <a:t>саласындағы</a:t>
                      </a:r>
                      <a:r>
                        <a:rPr lang="ru-RU" sz="1200" kern="1200" baseline="0" dirty="0" smtClean="0"/>
                        <a:t> </a:t>
                      </a:r>
                      <a:r>
                        <a:rPr lang="ru-RU" sz="1200" kern="1200" baseline="0" dirty="0" err="1" smtClean="0"/>
                        <a:t>заңнамасына</a:t>
                      </a:r>
                      <a:r>
                        <a:rPr lang="ru-RU" sz="1200" kern="1200" baseline="0" dirty="0" smtClean="0"/>
                        <a:t> </a:t>
                      </a:r>
                      <a:r>
                        <a:rPr lang="ru-RU" sz="1200" kern="1200" baseline="0" dirty="0" err="1" smtClean="0"/>
                        <a:t>сәйкес</a:t>
                      </a:r>
                      <a:r>
                        <a:rPr lang="ru-RU" sz="1200" kern="1200" baseline="0" dirty="0" smtClean="0"/>
                        <a:t> </a:t>
                      </a:r>
                      <a:r>
                        <a:rPr lang="ru-RU" sz="1200" kern="1200" baseline="0" dirty="0" err="1" smtClean="0"/>
                        <a:t>жасалған</a:t>
                      </a:r>
                      <a:r>
                        <a:rPr lang="ru-RU" sz="1200" kern="1200" baseline="0" dirty="0" smtClean="0"/>
                        <a:t> </a:t>
                      </a:r>
                      <a:r>
                        <a:rPr lang="ru-RU" sz="1200" kern="1200" baseline="0" dirty="0" err="1" smtClean="0"/>
                        <a:t>инвестициялық</a:t>
                      </a:r>
                      <a:r>
                        <a:rPr lang="ru-RU" sz="1200" kern="1200" baseline="0" dirty="0" smtClean="0"/>
                        <a:t> </a:t>
                      </a:r>
                      <a:r>
                        <a:rPr lang="ru-RU" sz="1200" kern="1200" baseline="0" dirty="0" err="1" smtClean="0"/>
                        <a:t>келісімшартқа</a:t>
                      </a:r>
                      <a:r>
                        <a:rPr lang="ru-RU" sz="1200" kern="1200" baseline="0" dirty="0" smtClean="0"/>
                        <a:t> </a:t>
                      </a:r>
                      <a:r>
                        <a:rPr lang="ru-RU" sz="1200" kern="1200" baseline="0" dirty="0" err="1" smtClean="0"/>
                        <a:t>қосымша</a:t>
                      </a:r>
                      <a:r>
                        <a:rPr lang="ru-RU" sz="1200" kern="1200" baseline="0" dirty="0" smtClean="0"/>
                        <a:t> </a:t>
                      </a:r>
                      <a:r>
                        <a:rPr lang="ru-RU" sz="1200" kern="1200" baseline="0" dirty="0" err="1" smtClean="0"/>
                        <a:t>болып</a:t>
                      </a:r>
                      <a:r>
                        <a:rPr lang="ru-RU" sz="1200" kern="1200" baseline="0" dirty="0" smtClean="0"/>
                        <a:t> </a:t>
                      </a:r>
                      <a:r>
                        <a:rPr lang="ru-RU" sz="1200" kern="1200" baseline="0" dirty="0" err="1" smtClean="0"/>
                        <a:t>табылатын</a:t>
                      </a:r>
                      <a:r>
                        <a:rPr lang="ru-RU" sz="1200" kern="1200" baseline="0" dirty="0" smtClean="0"/>
                        <a:t> </a:t>
                      </a:r>
                      <a:r>
                        <a:rPr lang="ru-RU" sz="1200" kern="1200" baseline="0" dirty="0" err="1" smtClean="0"/>
                        <a:t>жұмыс</a:t>
                      </a:r>
                      <a:r>
                        <a:rPr lang="ru-RU" sz="1200" kern="1200" baseline="0" dirty="0" smtClean="0"/>
                        <a:t> </a:t>
                      </a:r>
                      <a:r>
                        <a:rPr lang="ru-RU" sz="1200" kern="1200" baseline="0" dirty="0" err="1" smtClean="0"/>
                        <a:t>бағдарламасында</a:t>
                      </a:r>
                      <a:r>
                        <a:rPr lang="ru-RU" sz="1200" kern="1200" baseline="0" dirty="0" smtClean="0"/>
                        <a:t> </a:t>
                      </a:r>
                      <a:r>
                        <a:rPr lang="ru-RU" sz="1200" kern="1200" baseline="0" dirty="0" err="1" smtClean="0"/>
                        <a:t>көзделген</a:t>
                      </a:r>
                      <a:r>
                        <a:rPr lang="ru-RU" sz="1200" kern="1200" baseline="0" dirty="0" smtClean="0"/>
                        <a:t> </a:t>
                      </a:r>
                      <a:r>
                        <a:rPr lang="ru-RU" sz="1200" kern="1200" baseline="0" dirty="0" err="1" smtClean="0"/>
                        <a:t>тіркелген</a:t>
                      </a:r>
                      <a:r>
                        <a:rPr lang="ru-RU" sz="1200" kern="1200" baseline="0" dirty="0" smtClean="0"/>
                        <a:t> </a:t>
                      </a:r>
                      <a:r>
                        <a:rPr lang="ru-RU" sz="1200" kern="1200" baseline="0" dirty="0" err="1" smtClean="0"/>
                        <a:t>активтер</a:t>
                      </a:r>
                      <a:r>
                        <a:rPr lang="ru-RU" sz="1200" kern="1200" baseline="0" dirty="0" smtClean="0"/>
                        <a:t> </a:t>
                      </a:r>
                      <a:r>
                        <a:rPr lang="ru-RU" sz="1200" kern="1200" baseline="0" dirty="0" err="1" smtClean="0"/>
                        <a:t>пайдалануға</a:t>
                      </a:r>
                      <a:r>
                        <a:rPr lang="ru-RU" sz="1200" kern="1200" baseline="0" dirty="0" smtClean="0"/>
                        <a:t> </a:t>
                      </a:r>
                      <a:r>
                        <a:rPr lang="ru-RU" sz="1200" kern="1200" baseline="0" dirty="0" err="1" smtClean="0"/>
                        <a:t>берілген</a:t>
                      </a:r>
                      <a:r>
                        <a:rPr lang="ru-RU" sz="1200" kern="1200" baseline="0" dirty="0" smtClean="0"/>
                        <a:t> </a:t>
                      </a:r>
                      <a:r>
                        <a:rPr lang="ru-RU" sz="1200" kern="1200" baseline="0" dirty="0" err="1" smtClean="0"/>
                        <a:t>айдың</a:t>
                      </a:r>
                      <a:r>
                        <a:rPr lang="ru-RU" sz="1200" kern="1200" baseline="0" dirty="0" smtClean="0"/>
                        <a:t> 1-күнінен </a:t>
                      </a:r>
                      <a:r>
                        <a:rPr lang="ru-RU" sz="1200" kern="1200" baseline="0" dirty="0" err="1" smtClean="0"/>
                        <a:t>бастап</a:t>
                      </a:r>
                      <a:r>
                        <a:rPr lang="ru-RU" sz="1200" kern="1200" baseline="0" dirty="0" smtClean="0"/>
                        <a:t> </a:t>
                      </a:r>
                      <a:r>
                        <a:rPr lang="ru-RU" sz="1200" kern="1200" baseline="0" dirty="0" err="1" smtClean="0"/>
                        <a:t>қатарынан</a:t>
                      </a:r>
                      <a:r>
                        <a:rPr lang="ru-RU" sz="1200" kern="1200" baseline="0" dirty="0" smtClean="0"/>
                        <a:t> бес </a:t>
                      </a:r>
                      <a:r>
                        <a:rPr lang="ru-RU" sz="1200" kern="1200" baseline="0" dirty="0" err="1" smtClean="0"/>
                        <a:t>жыл</a:t>
                      </a:r>
                      <a:r>
                        <a:rPr lang="ru-RU" sz="1200" kern="1200" baseline="0" dirty="0" smtClean="0"/>
                        <a:t> </a:t>
                      </a:r>
                      <a:r>
                        <a:rPr lang="ru-RU" sz="1200" kern="1200" baseline="0" dirty="0" err="1" smtClean="0"/>
                        <a:t>ішінде</a:t>
                      </a:r>
                      <a:r>
                        <a:rPr lang="ru-RU" sz="1200" kern="1200" baseline="0" dirty="0" smtClean="0"/>
                        <a:t> </a:t>
                      </a:r>
                      <a:r>
                        <a:rPr lang="ru-RU" sz="1200" kern="1200" baseline="0" dirty="0" err="1" smtClean="0"/>
                        <a:t>беріледі</a:t>
                      </a:r>
                      <a:r>
                        <a:rPr lang="ru-RU" sz="1200" kern="1200" baseline="0" dirty="0" smtClean="0"/>
                        <a:t>.  </a:t>
                      </a:r>
                      <a:r>
                        <a:rPr lang="ru-RU" sz="1200" kern="1200" baseline="0" dirty="0" err="1" smtClean="0"/>
                        <a:t>Егер</a:t>
                      </a:r>
                      <a:r>
                        <a:rPr lang="ru-RU" sz="1200" kern="1200" baseline="0" dirty="0" smtClean="0"/>
                        <a:t> </a:t>
                      </a:r>
                      <a:r>
                        <a:rPr lang="ru-RU" sz="1200" kern="1200" baseline="0" dirty="0" err="1" smtClean="0"/>
                        <a:t>жұмыс</a:t>
                      </a:r>
                      <a:r>
                        <a:rPr lang="ru-RU" sz="1200" kern="1200" baseline="0" dirty="0" smtClean="0"/>
                        <a:t> </a:t>
                      </a:r>
                      <a:r>
                        <a:rPr lang="ru-RU" sz="1200" kern="1200" baseline="0" dirty="0" err="1" smtClean="0"/>
                        <a:t>бағдарламасында</a:t>
                      </a:r>
                      <a:r>
                        <a:rPr lang="ru-RU" sz="1200" kern="1200" baseline="0" dirty="0" smtClean="0"/>
                        <a:t> </a:t>
                      </a:r>
                      <a:r>
                        <a:rPr lang="ru-RU" sz="1200" kern="1200" baseline="0" dirty="0" err="1" smtClean="0"/>
                        <a:t>екі</a:t>
                      </a:r>
                      <a:r>
                        <a:rPr lang="ru-RU" sz="1200" kern="1200" baseline="0" dirty="0" smtClean="0"/>
                        <a:t> </a:t>
                      </a:r>
                      <a:r>
                        <a:rPr lang="ru-RU" sz="1200" kern="1200" baseline="0" dirty="0" err="1" smtClean="0"/>
                        <a:t>және</a:t>
                      </a:r>
                      <a:r>
                        <a:rPr lang="ru-RU" sz="1200" kern="1200" baseline="0" dirty="0" smtClean="0"/>
                        <a:t> </a:t>
                      </a:r>
                      <a:r>
                        <a:rPr lang="ru-RU" sz="1200" kern="1200" baseline="0" dirty="0" err="1" smtClean="0"/>
                        <a:t>одан</a:t>
                      </a:r>
                      <a:r>
                        <a:rPr lang="ru-RU" sz="1200" kern="1200" baseline="0" dirty="0" smtClean="0"/>
                        <a:t> да </a:t>
                      </a:r>
                      <a:r>
                        <a:rPr lang="ru-RU" sz="1200" kern="1200" baseline="0" dirty="0" err="1" smtClean="0"/>
                        <a:t>көп</a:t>
                      </a:r>
                      <a:r>
                        <a:rPr lang="ru-RU" sz="1200" kern="1200" baseline="0" dirty="0" smtClean="0"/>
                        <a:t> </a:t>
                      </a:r>
                      <a:r>
                        <a:rPr lang="ru-RU" sz="1200" kern="1200" baseline="0" dirty="0" err="1" smtClean="0"/>
                        <a:t>тіркелген</a:t>
                      </a:r>
                      <a:r>
                        <a:rPr lang="ru-RU" sz="1200" kern="1200" baseline="0" dirty="0" smtClean="0"/>
                        <a:t> </a:t>
                      </a:r>
                      <a:r>
                        <a:rPr lang="ru-RU" sz="1200" kern="1200" baseline="0" dirty="0" err="1" smtClean="0"/>
                        <a:t>активтерді</a:t>
                      </a:r>
                      <a:r>
                        <a:rPr lang="ru-RU" sz="1200" kern="1200" baseline="0" dirty="0" smtClean="0"/>
                        <a:t> </a:t>
                      </a:r>
                      <a:r>
                        <a:rPr lang="ru-RU" sz="1200" kern="1200" baseline="0" dirty="0" err="1" smtClean="0"/>
                        <a:t>енгізу</a:t>
                      </a:r>
                      <a:r>
                        <a:rPr lang="ru-RU" sz="1200" kern="1200" baseline="0" dirty="0" smtClean="0"/>
                        <a:t> </a:t>
                      </a:r>
                      <a:r>
                        <a:rPr lang="ru-RU" sz="1200" kern="1200" baseline="0" dirty="0" err="1" smtClean="0"/>
                        <a:t>көзделген</a:t>
                      </a:r>
                      <a:r>
                        <a:rPr lang="ru-RU" sz="1200" kern="1200" baseline="0" dirty="0" smtClean="0"/>
                        <a:t> </a:t>
                      </a:r>
                      <a:r>
                        <a:rPr lang="ru-RU" sz="1200" kern="1200" baseline="0" dirty="0" err="1" smtClean="0"/>
                        <a:t>жағдайда</a:t>
                      </a:r>
                      <a:r>
                        <a:rPr lang="ru-RU" sz="1200" kern="1200" baseline="0" dirty="0" smtClean="0"/>
                        <a:t>, </a:t>
                      </a:r>
                      <a:r>
                        <a:rPr lang="ru-RU" sz="1200" kern="1200" baseline="0" dirty="0" err="1" smtClean="0"/>
                        <a:t>инвестициялық</a:t>
                      </a:r>
                      <a:r>
                        <a:rPr lang="ru-RU" sz="1200" kern="1200" baseline="0" dirty="0" smtClean="0"/>
                        <a:t> </a:t>
                      </a:r>
                      <a:r>
                        <a:rPr lang="ru-RU" sz="1200" kern="1200" baseline="0" dirty="0" err="1" smtClean="0"/>
                        <a:t>келісімшарт</a:t>
                      </a:r>
                      <a:r>
                        <a:rPr lang="ru-RU" sz="1200" kern="1200" baseline="0" dirty="0" smtClean="0"/>
                        <a:t> </a:t>
                      </a:r>
                      <a:r>
                        <a:rPr lang="ru-RU" sz="1200" kern="1200" baseline="0" dirty="0" err="1" smtClean="0"/>
                        <a:t>шеңберінде</a:t>
                      </a:r>
                      <a:r>
                        <a:rPr lang="ru-RU" sz="1200" kern="1200" baseline="0" dirty="0" smtClean="0"/>
                        <a:t> </a:t>
                      </a:r>
                      <a:r>
                        <a:rPr lang="ru-RU" sz="1200" kern="1200" baseline="0" dirty="0" err="1" smtClean="0"/>
                        <a:t>шикізат</a:t>
                      </a:r>
                      <a:r>
                        <a:rPr lang="ru-RU" sz="1200" kern="1200" baseline="0" dirty="0" smtClean="0"/>
                        <a:t> </a:t>
                      </a:r>
                      <a:r>
                        <a:rPr lang="ru-RU" sz="1200" kern="1200" baseline="0" dirty="0" err="1" smtClean="0"/>
                        <a:t>және</a:t>
                      </a:r>
                      <a:r>
                        <a:rPr lang="ru-RU" sz="1200" kern="1200" baseline="0" dirty="0" smtClean="0"/>
                        <a:t> (</a:t>
                      </a:r>
                      <a:r>
                        <a:rPr lang="ru-RU" sz="1200" kern="1200" baseline="0" dirty="0" err="1" smtClean="0"/>
                        <a:t>немесе</a:t>
                      </a:r>
                      <a:r>
                        <a:rPr lang="ru-RU" sz="1200" kern="1200" baseline="0" dirty="0" smtClean="0"/>
                        <a:t>) </a:t>
                      </a:r>
                      <a:r>
                        <a:rPr lang="ru-RU" sz="1200" kern="1200" baseline="0" dirty="0" err="1" smtClean="0"/>
                        <a:t>материалдар</a:t>
                      </a:r>
                      <a:r>
                        <a:rPr lang="ru-RU" sz="1200" kern="1200" baseline="0" dirty="0" smtClean="0"/>
                        <a:t> </a:t>
                      </a:r>
                      <a:r>
                        <a:rPr lang="ru-RU" sz="1200" kern="1200" baseline="0" dirty="0" err="1" smtClean="0"/>
                        <a:t>импортын</a:t>
                      </a:r>
                      <a:r>
                        <a:rPr lang="ru-RU" sz="1200" kern="1200" baseline="0" dirty="0" smtClean="0"/>
                        <a:t> </a:t>
                      </a:r>
                      <a:r>
                        <a:rPr lang="ru-RU" sz="1200" kern="1200" baseline="0" dirty="0" err="1" smtClean="0"/>
                        <a:t>қосылған</a:t>
                      </a:r>
                      <a:r>
                        <a:rPr lang="ru-RU" sz="1200" kern="1200" baseline="0" dirty="0" smtClean="0"/>
                        <a:t> </a:t>
                      </a:r>
                      <a:r>
                        <a:rPr lang="ru-RU" sz="1200" kern="1200" baseline="0" dirty="0" err="1" smtClean="0"/>
                        <a:t>құн</a:t>
                      </a:r>
                      <a:r>
                        <a:rPr lang="ru-RU" sz="1200" kern="1200" baseline="0" dirty="0" smtClean="0"/>
                        <a:t> </a:t>
                      </a:r>
                      <a:r>
                        <a:rPr lang="ru-RU" sz="1200" kern="1200" baseline="0" dirty="0" err="1" smtClean="0"/>
                        <a:t>салығынан</a:t>
                      </a:r>
                      <a:r>
                        <a:rPr lang="ru-RU" sz="1200" kern="1200" baseline="0" dirty="0" smtClean="0"/>
                        <a:t> </a:t>
                      </a:r>
                      <a:r>
                        <a:rPr lang="ru-RU" sz="1200" kern="1200" baseline="0" dirty="0" err="1" smtClean="0"/>
                        <a:t>босату</a:t>
                      </a:r>
                      <a:r>
                        <a:rPr lang="ru-RU" sz="1200" kern="1200" baseline="0" dirty="0" smtClean="0"/>
                        <a:t> </a:t>
                      </a:r>
                      <a:r>
                        <a:rPr lang="ru-RU" sz="1200" kern="1200" baseline="0" dirty="0" err="1" smtClean="0"/>
                        <a:t>мерзімін</a:t>
                      </a:r>
                      <a:r>
                        <a:rPr lang="ru-RU" sz="1200" kern="1200" baseline="0" dirty="0" smtClean="0"/>
                        <a:t> </a:t>
                      </a:r>
                      <a:r>
                        <a:rPr lang="ru-RU" sz="1200" kern="1200" baseline="0" dirty="0" err="1" smtClean="0"/>
                        <a:t>есептеу</a:t>
                      </a:r>
                      <a:r>
                        <a:rPr lang="ru-RU" sz="1200" kern="1200" baseline="0" dirty="0" smtClean="0"/>
                        <a:t> </a:t>
                      </a:r>
                      <a:r>
                        <a:rPr lang="ru-RU" sz="1200" kern="1200" baseline="0" dirty="0" err="1" smtClean="0"/>
                        <a:t>жұмыс</a:t>
                      </a:r>
                      <a:r>
                        <a:rPr lang="ru-RU" sz="1200" kern="1200" baseline="0" dirty="0" smtClean="0"/>
                        <a:t> </a:t>
                      </a:r>
                      <a:r>
                        <a:rPr lang="ru-RU" sz="1200" kern="1200" baseline="0" dirty="0" err="1" smtClean="0"/>
                        <a:t>бағдарламасы</a:t>
                      </a:r>
                      <a:r>
                        <a:rPr lang="ru-RU" sz="1200" kern="1200" baseline="0" dirty="0" smtClean="0"/>
                        <a:t> </a:t>
                      </a:r>
                      <a:r>
                        <a:rPr lang="ru-RU" sz="1200" kern="1200" baseline="0" dirty="0" err="1" smtClean="0"/>
                        <a:t>бойынша</a:t>
                      </a:r>
                      <a:r>
                        <a:rPr lang="ru-RU" sz="1200" kern="1200" baseline="0" dirty="0" smtClean="0"/>
                        <a:t> </a:t>
                      </a:r>
                      <a:r>
                        <a:rPr lang="ru-RU" sz="1200" kern="1200" baseline="0" dirty="0" err="1" smtClean="0"/>
                        <a:t>бірінші</a:t>
                      </a:r>
                      <a:r>
                        <a:rPr lang="ru-RU" sz="1200" kern="1200" baseline="0" dirty="0" smtClean="0"/>
                        <a:t> </a:t>
                      </a:r>
                      <a:r>
                        <a:rPr lang="ru-RU" sz="1200" kern="1200" baseline="0" dirty="0" err="1" smtClean="0"/>
                        <a:t>тіркелген</a:t>
                      </a:r>
                      <a:r>
                        <a:rPr lang="ru-RU" sz="1200" kern="1200" baseline="0" dirty="0" smtClean="0"/>
                        <a:t> актив </a:t>
                      </a:r>
                      <a:r>
                        <a:rPr lang="ru-RU" sz="1200" kern="1200" baseline="0" dirty="0" err="1" smtClean="0"/>
                        <a:t>пайдалануға</a:t>
                      </a:r>
                      <a:r>
                        <a:rPr lang="ru-RU" sz="1200" kern="1200" baseline="0" dirty="0" smtClean="0"/>
                        <a:t> </a:t>
                      </a:r>
                      <a:r>
                        <a:rPr lang="ru-RU" sz="1200" kern="1200" baseline="0" dirty="0" err="1" smtClean="0"/>
                        <a:t>енгізілген</a:t>
                      </a:r>
                      <a:r>
                        <a:rPr lang="ru-RU" sz="1200" kern="1200" baseline="0" dirty="0" smtClean="0"/>
                        <a:t> </a:t>
                      </a:r>
                      <a:r>
                        <a:rPr lang="ru-RU" sz="1200" kern="1200" baseline="0" dirty="0" err="1" smtClean="0"/>
                        <a:t>айдың</a:t>
                      </a:r>
                      <a:r>
                        <a:rPr lang="ru-RU" sz="1200" kern="1200" baseline="0" dirty="0" smtClean="0"/>
                        <a:t> 1 </a:t>
                      </a:r>
                      <a:r>
                        <a:rPr lang="ru-RU" sz="1200" kern="1200" baseline="0" dirty="0" err="1" smtClean="0"/>
                        <a:t>күнінен</a:t>
                      </a:r>
                      <a:r>
                        <a:rPr lang="ru-RU" sz="1200" kern="1200" baseline="0" dirty="0" smtClean="0"/>
                        <a:t> </a:t>
                      </a:r>
                      <a:r>
                        <a:rPr lang="ru-RU" sz="1200" kern="1200" baseline="0" dirty="0" err="1" smtClean="0"/>
                        <a:t>бастап</a:t>
                      </a:r>
                      <a:r>
                        <a:rPr lang="ru-RU" sz="1200" kern="1200" baseline="0" dirty="0" smtClean="0"/>
                        <a:t> </a:t>
                      </a:r>
                      <a:r>
                        <a:rPr lang="ru-RU" sz="1200" kern="1200" baseline="0" dirty="0" err="1" smtClean="0"/>
                        <a:t>жүргізіледі</a:t>
                      </a:r>
                      <a:r>
                        <a:rPr lang="ru-RU" sz="1200" kern="1200" baseline="0" dirty="0" smtClean="0"/>
                        <a:t>.</a:t>
                      </a:r>
                      <a:endParaRPr lang="ru-RU" sz="1200" kern="1200" baseline="0" dirty="0">
                        <a:solidFill>
                          <a:srgbClr val="002060"/>
                        </a:solidFill>
                        <a:latin typeface="+mn-lt"/>
                        <a:ea typeface="+mn-ea"/>
                        <a:cs typeface="+mn-cs"/>
                      </a:endParaRPr>
                    </a:p>
                  </a:txBody>
                  <a:tcPr/>
                </a:tc>
                <a:extLst>
                  <a:ext uri="{0D108BD9-81ED-4DB2-BD59-A6C34878D82A}">
                    <a16:rowId xmlns:a16="http://schemas.microsoft.com/office/drawing/2014/main" val="10001"/>
                  </a:ext>
                </a:extLst>
              </a:tr>
              <a:tr h="2527224">
                <a:tc>
                  <a:txBody>
                    <a:bodyPr/>
                    <a:lstStyle/>
                    <a:p>
                      <a:pPr algn="just"/>
                      <a:r>
                        <a:rPr lang="ru-RU" sz="1400" kern="1200" baseline="0" dirty="0" err="1" smtClean="0"/>
                        <a:t>Инвестициялар</a:t>
                      </a:r>
                      <a:r>
                        <a:rPr lang="ru-RU" sz="1400" kern="1200" baseline="0" dirty="0" smtClean="0"/>
                        <a:t> </a:t>
                      </a:r>
                      <a:r>
                        <a:rPr lang="ru-RU" sz="1400" kern="1200" baseline="0" dirty="0" err="1" smtClean="0"/>
                        <a:t>жөніндегі</a:t>
                      </a:r>
                      <a:r>
                        <a:rPr lang="ru-RU" sz="1400" kern="1200" baseline="0" dirty="0" smtClean="0"/>
                        <a:t> </a:t>
                      </a:r>
                      <a:r>
                        <a:rPr lang="ru-RU" sz="1400" kern="1200" baseline="0" dirty="0" err="1" smtClean="0"/>
                        <a:t>уәкілетті</a:t>
                      </a:r>
                      <a:r>
                        <a:rPr lang="ru-RU" sz="1400" kern="1200" baseline="0" dirty="0" smtClean="0"/>
                        <a:t> </a:t>
                      </a:r>
                      <a:r>
                        <a:rPr lang="ru-RU" sz="1400" kern="1200" baseline="0" dirty="0" err="1" smtClean="0"/>
                        <a:t>органмен</a:t>
                      </a:r>
                      <a:r>
                        <a:rPr lang="ru-RU" sz="1400" kern="1200" baseline="0" dirty="0" smtClean="0"/>
                        <a:t> </a:t>
                      </a:r>
                      <a:r>
                        <a:rPr lang="ru-RU" sz="1400" kern="1200" baseline="0" dirty="0" err="1" smtClean="0"/>
                        <a:t>жасалған</a:t>
                      </a:r>
                      <a:r>
                        <a:rPr lang="ru-RU" sz="1400" kern="1200" baseline="0" dirty="0" smtClean="0"/>
                        <a:t> </a:t>
                      </a:r>
                      <a:r>
                        <a:rPr lang="ru-RU" sz="1400" kern="1200" baseline="0" dirty="0" err="1" smtClean="0"/>
                        <a:t>арнайы</a:t>
                      </a:r>
                      <a:r>
                        <a:rPr lang="ru-RU" sz="1400" kern="1200" baseline="0" dirty="0" smtClean="0"/>
                        <a:t> </a:t>
                      </a:r>
                      <a:r>
                        <a:rPr lang="ru-RU" sz="1400" kern="1200" baseline="0" dirty="0" err="1" smtClean="0"/>
                        <a:t>инвестициялық</a:t>
                      </a:r>
                      <a:r>
                        <a:rPr lang="ru-RU" sz="1400" kern="1200" baseline="0" dirty="0" smtClean="0"/>
                        <a:t> </a:t>
                      </a:r>
                      <a:r>
                        <a:rPr lang="ru-RU" sz="1400" kern="1200" baseline="0" dirty="0" err="1" smtClean="0"/>
                        <a:t>келісімшарт</a:t>
                      </a:r>
                      <a:r>
                        <a:rPr lang="ru-RU" sz="1400" kern="1200" baseline="0" dirty="0" smtClean="0"/>
                        <a:t> </a:t>
                      </a:r>
                      <a:r>
                        <a:rPr lang="ru-RU" sz="1400" kern="1200" baseline="0" dirty="0" err="1" smtClean="0"/>
                        <a:t>шеңберінде</a:t>
                      </a:r>
                      <a:r>
                        <a:rPr lang="ru-RU" sz="1400" kern="1200" baseline="0" dirty="0" smtClean="0"/>
                        <a:t> </a:t>
                      </a:r>
                      <a:r>
                        <a:rPr lang="ru-RU" sz="1400" kern="1200" baseline="0" dirty="0" err="1" smtClean="0"/>
                        <a:t>еркін</a:t>
                      </a:r>
                      <a:r>
                        <a:rPr lang="ru-RU" sz="1400" kern="1200" baseline="0" dirty="0" smtClean="0"/>
                        <a:t> </a:t>
                      </a:r>
                      <a:r>
                        <a:rPr lang="ru-RU" sz="1400" kern="1200" baseline="0" dirty="0" err="1" smtClean="0"/>
                        <a:t>қойманың</a:t>
                      </a:r>
                      <a:r>
                        <a:rPr lang="ru-RU" sz="1400" kern="1200" baseline="0" dirty="0" smtClean="0"/>
                        <a:t> </a:t>
                      </a:r>
                      <a:r>
                        <a:rPr lang="ru-RU" sz="1400" kern="1200" baseline="0" dirty="0" err="1" smtClean="0"/>
                        <a:t>кедендік</a:t>
                      </a:r>
                      <a:r>
                        <a:rPr lang="ru-RU" sz="1400" kern="1200" baseline="0" dirty="0" smtClean="0"/>
                        <a:t> </a:t>
                      </a:r>
                      <a:r>
                        <a:rPr lang="ru-RU" sz="1400" kern="1200" baseline="0" dirty="0" err="1" smtClean="0"/>
                        <a:t>рәсімімен</a:t>
                      </a:r>
                      <a:r>
                        <a:rPr lang="ru-RU" sz="1400" kern="1200" baseline="0" dirty="0" smtClean="0"/>
                        <a:t> </a:t>
                      </a:r>
                      <a:r>
                        <a:rPr lang="ru-RU" sz="1400" kern="1200" baseline="0" dirty="0" err="1" smtClean="0"/>
                        <a:t>орналастырылған</a:t>
                      </a:r>
                      <a:r>
                        <a:rPr lang="ru-RU" sz="1400" kern="1200" baseline="0" dirty="0" smtClean="0"/>
                        <a:t> </a:t>
                      </a:r>
                      <a:r>
                        <a:rPr lang="ru-RU" sz="1400" kern="1200" baseline="0" dirty="0" err="1" smtClean="0"/>
                        <a:t>көлік</a:t>
                      </a:r>
                      <a:r>
                        <a:rPr lang="ru-RU" sz="1400" kern="1200" baseline="0" dirty="0" smtClean="0"/>
                        <a:t> </a:t>
                      </a:r>
                      <a:r>
                        <a:rPr lang="ru-RU" sz="1400" kern="1200" baseline="0" dirty="0" err="1" smtClean="0"/>
                        <a:t>құралдары</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ауыл</a:t>
                      </a:r>
                      <a:r>
                        <a:rPr lang="ru-RU" sz="1400" kern="1200" baseline="0" dirty="0" smtClean="0"/>
                        <a:t> </a:t>
                      </a:r>
                      <a:r>
                        <a:rPr lang="ru-RU" sz="1400" kern="1200" baseline="0" dirty="0" err="1" smtClean="0"/>
                        <a:t>шаруашылығы</a:t>
                      </a:r>
                      <a:r>
                        <a:rPr lang="ru-RU" sz="1400" kern="1200" baseline="0" dirty="0" smtClean="0"/>
                        <a:t> </a:t>
                      </a:r>
                      <a:r>
                        <a:rPr lang="ru-RU" sz="1400" kern="1200" baseline="0" dirty="0" err="1" smtClean="0"/>
                        <a:t>техникасы</a:t>
                      </a:r>
                      <a:r>
                        <a:rPr lang="ru-RU" sz="1400" kern="1200" baseline="0" dirty="0" smtClean="0"/>
                        <a:t> </a:t>
                      </a:r>
                      <a:r>
                        <a:rPr lang="ru-RU" sz="1400" kern="1200" baseline="0" dirty="0" err="1" smtClean="0"/>
                        <a:t>құрамындағы</a:t>
                      </a:r>
                      <a:r>
                        <a:rPr lang="ru-RU" sz="1400" kern="1200" baseline="0" dirty="0" smtClean="0"/>
                        <a:t> </a:t>
                      </a:r>
                      <a:r>
                        <a:rPr lang="ru-RU" sz="1400" kern="1200" baseline="0" dirty="0" err="1" smtClean="0"/>
                        <a:t>шикізат</a:t>
                      </a:r>
                      <a:r>
                        <a:rPr lang="ru-RU" sz="1400" kern="1200" baseline="0" dirty="0" smtClean="0"/>
                        <a:t> </a:t>
                      </a:r>
                      <a:r>
                        <a:rPr lang="ru-RU" sz="1400" kern="1200" baseline="0" dirty="0" err="1" smtClean="0"/>
                        <a:t>және</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материалдар</a:t>
                      </a:r>
                      <a:r>
                        <a:rPr lang="ru-RU" sz="1400" kern="1200" baseline="0" dirty="0" smtClean="0"/>
                        <a:t> импорты ҚҚС-</a:t>
                      </a:r>
                      <a:r>
                        <a:rPr lang="ru-RU" sz="1400" kern="1200" baseline="0" dirty="0" err="1" smtClean="0"/>
                        <a:t>тан</a:t>
                      </a:r>
                      <a:r>
                        <a:rPr lang="ru-RU" sz="1400" kern="1200" baseline="0" dirty="0" smtClean="0"/>
                        <a:t> </a:t>
                      </a:r>
                      <a:r>
                        <a:rPr lang="ru-RU" sz="1400" kern="1200" baseline="0" dirty="0" err="1" smtClean="0"/>
                        <a:t>босатылады</a:t>
                      </a:r>
                      <a:r>
                        <a:rPr lang="ru-RU" sz="1400" kern="1200" baseline="0" dirty="0" smtClean="0"/>
                        <a:t>.:</a:t>
                      </a:r>
                    </a:p>
                    <a:p>
                      <a:pPr marL="285750" indent="-285750" algn="just">
                        <a:buFont typeface="Arial" panose="020B0604020202020204" pitchFamily="34" charset="0"/>
                        <a:buChar char="•"/>
                      </a:pPr>
                      <a:r>
                        <a:rPr lang="ru-RU" sz="1400" kern="1200" baseline="0" dirty="0" err="1" smtClean="0"/>
                        <a:t>индустриялық-инновациялық</a:t>
                      </a:r>
                      <a:r>
                        <a:rPr lang="ru-RU" sz="1400" kern="1200" baseline="0" dirty="0" smtClean="0"/>
                        <a:t> </a:t>
                      </a:r>
                      <a:r>
                        <a:rPr lang="ru-RU" sz="1400" kern="1200" baseline="0" dirty="0" err="1" smtClean="0"/>
                        <a:t>қызметті</a:t>
                      </a:r>
                      <a:r>
                        <a:rPr lang="ru-RU" sz="1400" kern="1200" baseline="0" dirty="0" smtClean="0"/>
                        <a:t> </a:t>
                      </a:r>
                      <a:r>
                        <a:rPr lang="ru-RU" sz="1400" kern="1200" baseline="0" dirty="0" err="1" smtClean="0"/>
                        <a:t>мемлекеттік</a:t>
                      </a:r>
                      <a:r>
                        <a:rPr lang="ru-RU" sz="1400" kern="1200" baseline="0" dirty="0" smtClean="0"/>
                        <a:t> </a:t>
                      </a:r>
                      <a:r>
                        <a:rPr lang="ru-RU" sz="1400" kern="1200" baseline="0" dirty="0" err="1" smtClean="0"/>
                        <a:t>қолдау</a:t>
                      </a:r>
                      <a:r>
                        <a:rPr lang="ru-RU" sz="1400" kern="1200" baseline="0" dirty="0" smtClean="0"/>
                        <a:t> </a:t>
                      </a:r>
                      <a:r>
                        <a:rPr lang="ru-RU" sz="1400" kern="1200" baseline="0" dirty="0" err="1" smtClean="0"/>
                        <a:t>саласындағы</a:t>
                      </a:r>
                      <a:r>
                        <a:rPr lang="ru-RU" sz="1400" kern="1200" baseline="0" dirty="0" smtClean="0"/>
                        <a:t> </a:t>
                      </a:r>
                      <a:r>
                        <a:rPr lang="ru-RU" sz="1400" kern="1200" baseline="0" dirty="0" err="1" smtClean="0"/>
                        <a:t>уәкілетті</a:t>
                      </a:r>
                      <a:r>
                        <a:rPr lang="ru-RU" sz="1400" kern="1200" baseline="0" dirty="0" smtClean="0"/>
                        <a:t> </a:t>
                      </a:r>
                      <a:r>
                        <a:rPr lang="ru-RU" sz="1400" kern="1200" baseline="0" dirty="0" err="1" smtClean="0"/>
                        <a:t>органмен</a:t>
                      </a:r>
                      <a:r>
                        <a:rPr lang="ru-RU" sz="1400" kern="1200" baseline="0" dirty="0" smtClean="0"/>
                        <a:t> </a:t>
                      </a:r>
                      <a:r>
                        <a:rPr lang="ru-RU" sz="1400" kern="1200" baseline="0" dirty="0" err="1" smtClean="0"/>
                        <a:t>моторлы</a:t>
                      </a:r>
                      <a:r>
                        <a:rPr lang="ru-RU" sz="1400" kern="1200" baseline="0" dirty="0" smtClean="0"/>
                        <a:t> </a:t>
                      </a:r>
                      <a:r>
                        <a:rPr lang="ru-RU" sz="1400" kern="1200" baseline="0" dirty="0" err="1" smtClean="0"/>
                        <a:t>көлік</a:t>
                      </a:r>
                      <a:r>
                        <a:rPr lang="ru-RU" sz="1400" kern="1200" baseline="0" dirty="0" smtClean="0"/>
                        <a:t> </a:t>
                      </a:r>
                      <a:r>
                        <a:rPr lang="ru-RU" sz="1400" kern="1200" baseline="0" dirty="0" err="1" smtClean="0"/>
                        <a:t>құралдарын</a:t>
                      </a:r>
                      <a:r>
                        <a:rPr lang="ru-RU" sz="1400" kern="1200" baseline="0" dirty="0" smtClean="0"/>
                        <a:t> </a:t>
                      </a:r>
                      <a:r>
                        <a:rPr lang="ru-RU" sz="1400" kern="1200" baseline="0" dirty="0" err="1" smtClean="0"/>
                        <a:t>өнеркәсіптік</a:t>
                      </a:r>
                      <a:r>
                        <a:rPr lang="ru-RU" sz="1400" kern="1200" baseline="0" dirty="0" smtClean="0"/>
                        <a:t> </a:t>
                      </a:r>
                      <a:r>
                        <a:rPr lang="ru-RU" sz="1400" kern="1200" baseline="0" dirty="0" err="1" smtClean="0"/>
                        <a:t>құрастыру</a:t>
                      </a:r>
                      <a:r>
                        <a:rPr lang="ru-RU" sz="1400" kern="1200" baseline="0" dirty="0" smtClean="0"/>
                        <a:t> </a:t>
                      </a:r>
                      <a:r>
                        <a:rPr lang="ru-RU" sz="1400" kern="1200" baseline="0" dirty="0" err="1" smtClean="0"/>
                        <a:t>туралы</a:t>
                      </a:r>
                      <a:r>
                        <a:rPr lang="ru-RU" sz="1400" kern="1200" baseline="0" dirty="0" smtClean="0"/>
                        <a:t> </a:t>
                      </a:r>
                      <a:r>
                        <a:rPr lang="ru-RU" sz="1400" kern="1200" baseline="0" dirty="0" err="1" smtClean="0"/>
                        <a:t>келісім</a:t>
                      </a:r>
                      <a:r>
                        <a:rPr lang="ru-RU" sz="1400" kern="1200" baseline="0" dirty="0" smtClean="0"/>
                        <a:t> </a:t>
                      </a:r>
                      <a:r>
                        <a:rPr lang="ru-RU" sz="1400" kern="1200" baseline="0" dirty="0" err="1" smtClean="0"/>
                        <a:t>жасасқан</a:t>
                      </a:r>
                      <a:r>
                        <a:rPr lang="ru-RU" sz="1400" kern="1200" baseline="0" dirty="0" smtClean="0"/>
                        <a:t> </a:t>
                      </a:r>
                      <a:r>
                        <a:rPr lang="ru-RU" sz="1400" kern="1200" baseline="0" dirty="0" err="1" smtClean="0"/>
                        <a:t>Көлік</a:t>
                      </a:r>
                      <a:r>
                        <a:rPr lang="ru-RU" sz="1400" kern="1200" baseline="0" dirty="0" smtClean="0"/>
                        <a:t> </a:t>
                      </a:r>
                      <a:r>
                        <a:rPr lang="ru-RU" sz="1400" kern="1200" baseline="0" dirty="0" err="1" smtClean="0"/>
                        <a:t>құралдарын</a:t>
                      </a:r>
                      <a:r>
                        <a:rPr lang="ru-RU" sz="1400" kern="1200" baseline="0" dirty="0" smtClean="0"/>
                        <a:t> </a:t>
                      </a:r>
                      <a:r>
                        <a:rPr lang="ru-RU" sz="1400" kern="1200" baseline="0" dirty="0" err="1" smtClean="0"/>
                        <a:t>өндіруші</a:t>
                      </a:r>
                      <a:r>
                        <a:rPr lang="ru-RU" sz="1400" kern="1200" baseline="0" dirty="0" smtClean="0"/>
                        <a:t>;</a:t>
                      </a:r>
                    </a:p>
                    <a:p>
                      <a:pPr marL="285750" indent="-285750" algn="just">
                        <a:buFont typeface="Arial" panose="020B0604020202020204" pitchFamily="34" charset="0"/>
                        <a:buChar char="•"/>
                      </a:pPr>
                      <a:r>
                        <a:rPr lang="ru-RU" sz="1400" kern="1200" baseline="0" dirty="0" err="1" smtClean="0"/>
                        <a:t>ауыл</a:t>
                      </a:r>
                      <a:r>
                        <a:rPr lang="ru-RU" sz="1400" kern="1200" baseline="0" dirty="0" smtClean="0"/>
                        <a:t> </a:t>
                      </a:r>
                      <a:r>
                        <a:rPr lang="ru-RU" sz="1400" kern="1200" baseline="0" dirty="0" err="1" smtClean="0"/>
                        <a:t>шаруашылығы</a:t>
                      </a:r>
                      <a:r>
                        <a:rPr lang="ru-RU" sz="1400" kern="1200" baseline="0" dirty="0" smtClean="0"/>
                        <a:t> </a:t>
                      </a:r>
                      <a:r>
                        <a:rPr lang="ru-RU" sz="1400" kern="1200" baseline="0" dirty="0" err="1" smtClean="0"/>
                        <a:t>техникасын</a:t>
                      </a:r>
                      <a:r>
                        <a:rPr lang="ru-RU" sz="1400" kern="1200" baseline="0" dirty="0" smtClean="0"/>
                        <a:t> </a:t>
                      </a:r>
                      <a:r>
                        <a:rPr lang="ru-RU" sz="1400" kern="1200" baseline="0" dirty="0" err="1" smtClean="0"/>
                        <a:t>өндіруші</a:t>
                      </a:r>
                      <a:r>
                        <a:rPr lang="ru-RU" sz="1400" kern="1200" baseline="0" dirty="0" smtClean="0"/>
                        <a:t>.</a:t>
                      </a:r>
                    </a:p>
                    <a:p>
                      <a:pPr algn="just"/>
                      <a:r>
                        <a:rPr lang="ru-RU" sz="1400" kern="1200" baseline="0" dirty="0" err="1" smtClean="0"/>
                        <a:t>Инвестициялар</a:t>
                      </a:r>
                      <a:r>
                        <a:rPr lang="ru-RU" sz="1400" kern="1200" baseline="0" dirty="0" smtClean="0"/>
                        <a:t> </a:t>
                      </a:r>
                      <a:r>
                        <a:rPr lang="ru-RU" sz="1400" kern="1200" baseline="0" dirty="0" err="1" smtClean="0"/>
                        <a:t>жөніндегі</a:t>
                      </a:r>
                      <a:r>
                        <a:rPr lang="ru-RU" sz="1400" kern="1200" baseline="0" dirty="0" smtClean="0"/>
                        <a:t> </a:t>
                      </a:r>
                      <a:r>
                        <a:rPr lang="ru-RU" sz="1400" kern="1200" baseline="0" dirty="0" err="1" smtClean="0"/>
                        <a:t>уәкілетті</a:t>
                      </a:r>
                      <a:r>
                        <a:rPr lang="ru-RU" sz="1400" kern="1200" baseline="0" dirty="0" smtClean="0"/>
                        <a:t> </a:t>
                      </a:r>
                      <a:r>
                        <a:rPr lang="ru-RU" sz="1400" kern="1200" baseline="0" dirty="0" err="1" smtClean="0"/>
                        <a:t>органмен</a:t>
                      </a:r>
                      <a:r>
                        <a:rPr lang="ru-RU" sz="1400" kern="1200" baseline="0" dirty="0" smtClean="0"/>
                        <a:t> </a:t>
                      </a:r>
                      <a:r>
                        <a:rPr lang="ru-RU" sz="1400" kern="1200" baseline="0" dirty="0" err="1" smtClean="0"/>
                        <a:t>арнайы</a:t>
                      </a:r>
                      <a:r>
                        <a:rPr lang="ru-RU" sz="1400" kern="1200" baseline="0" dirty="0" smtClean="0"/>
                        <a:t> </a:t>
                      </a:r>
                      <a:r>
                        <a:rPr lang="ru-RU" sz="1400" kern="1200" baseline="0" dirty="0" err="1" smtClean="0"/>
                        <a:t>инвестициялық</a:t>
                      </a:r>
                      <a:r>
                        <a:rPr lang="ru-RU" sz="1400" kern="1200" baseline="0" dirty="0" smtClean="0"/>
                        <a:t> </a:t>
                      </a:r>
                      <a:r>
                        <a:rPr lang="ru-RU" sz="1400" kern="1200" baseline="0" dirty="0" err="1" smtClean="0"/>
                        <a:t>келісімшарт</a:t>
                      </a:r>
                      <a:r>
                        <a:rPr lang="ru-RU" sz="1400" kern="1200" baseline="0" dirty="0" smtClean="0"/>
                        <a:t> </a:t>
                      </a:r>
                      <a:r>
                        <a:rPr lang="ru-RU" sz="1400" kern="1200" baseline="0" dirty="0" err="1" smtClean="0"/>
                        <a:t>жасасқан</a:t>
                      </a:r>
                      <a:r>
                        <a:rPr lang="ru-RU" sz="1400" kern="1200" baseline="0" dirty="0" smtClean="0"/>
                        <a:t> </a:t>
                      </a:r>
                      <a:r>
                        <a:rPr lang="ru-RU" sz="1400" kern="1200" baseline="0" dirty="0" err="1" smtClean="0"/>
                        <a:t>заңды</a:t>
                      </a:r>
                      <a:r>
                        <a:rPr lang="ru-RU" sz="1400" kern="1200" baseline="0" dirty="0" smtClean="0"/>
                        <a:t> </a:t>
                      </a:r>
                      <a:r>
                        <a:rPr lang="ru-RU" sz="1400" kern="1200" baseline="0" dirty="0" err="1" smtClean="0"/>
                        <a:t>тұлға</a:t>
                      </a:r>
                      <a:r>
                        <a:rPr lang="ru-RU" sz="1400" kern="1200" baseline="0" dirty="0" smtClean="0"/>
                        <a:t> </a:t>
                      </a:r>
                      <a:r>
                        <a:rPr lang="ru-RU" sz="1400" kern="1200" baseline="0" dirty="0" err="1" smtClean="0"/>
                        <a:t>арнайы</a:t>
                      </a:r>
                      <a:r>
                        <a:rPr lang="ru-RU" sz="1400" kern="1200" baseline="0" dirty="0" smtClean="0"/>
                        <a:t> </a:t>
                      </a:r>
                      <a:r>
                        <a:rPr lang="ru-RU" sz="1400" kern="1200" baseline="0" dirty="0" err="1" smtClean="0"/>
                        <a:t>экономикалық</a:t>
                      </a:r>
                      <a:r>
                        <a:rPr lang="ru-RU" sz="1400" kern="1200" baseline="0" dirty="0" smtClean="0"/>
                        <a:t> </a:t>
                      </a:r>
                      <a:r>
                        <a:rPr lang="ru-RU" sz="1400" kern="1200" baseline="0" dirty="0" err="1" smtClean="0"/>
                        <a:t>аймақтың</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еркін</a:t>
                      </a:r>
                      <a:r>
                        <a:rPr lang="ru-RU" sz="1400" kern="1200" baseline="0" dirty="0" smtClean="0"/>
                        <a:t> </a:t>
                      </a:r>
                      <a:r>
                        <a:rPr lang="ru-RU" sz="1400" kern="1200" baseline="0" dirty="0" err="1" smtClean="0"/>
                        <a:t>қойманың</a:t>
                      </a:r>
                      <a:r>
                        <a:rPr lang="ru-RU" sz="1400" kern="1200" baseline="0" dirty="0" smtClean="0"/>
                        <a:t> </a:t>
                      </a:r>
                      <a:r>
                        <a:rPr lang="ru-RU" sz="1400" kern="1200" baseline="0" dirty="0" err="1" smtClean="0"/>
                        <a:t>аумағында</a:t>
                      </a:r>
                      <a:r>
                        <a:rPr lang="ru-RU" sz="1400" kern="1200" baseline="0" dirty="0" smtClean="0"/>
                        <a:t> </a:t>
                      </a:r>
                      <a:r>
                        <a:rPr lang="ru-RU" sz="1400" kern="1200" baseline="0" dirty="0" err="1" smtClean="0"/>
                        <a:t>өндірілген</a:t>
                      </a:r>
                      <a:r>
                        <a:rPr lang="ru-RU" sz="1400" kern="1200" baseline="0" dirty="0" smtClean="0"/>
                        <a:t> </a:t>
                      </a:r>
                      <a:r>
                        <a:rPr lang="ru-RU" sz="1400" kern="1200" baseline="0" dirty="0" err="1" smtClean="0"/>
                        <a:t>дайын</a:t>
                      </a:r>
                      <a:r>
                        <a:rPr lang="ru-RU" sz="1400" kern="1200" baseline="0" dirty="0" smtClean="0"/>
                        <a:t> </a:t>
                      </a:r>
                      <a:r>
                        <a:rPr lang="ru-RU" sz="1400" kern="1200" baseline="0" dirty="0" err="1" smtClean="0"/>
                        <a:t>өнімнің</a:t>
                      </a:r>
                      <a:r>
                        <a:rPr lang="ru-RU" sz="1400" kern="1200" baseline="0" dirty="0" smtClean="0"/>
                        <a:t> </a:t>
                      </a:r>
                      <a:r>
                        <a:rPr lang="ru-RU" sz="1400" kern="1200" baseline="0" dirty="0" err="1" smtClean="0"/>
                        <a:t>құрамында</a:t>
                      </a:r>
                      <a:r>
                        <a:rPr lang="ru-RU" sz="1400" kern="1200" baseline="0" dirty="0" smtClean="0"/>
                        <a:t> </a:t>
                      </a:r>
                      <a:r>
                        <a:rPr lang="ru-RU" sz="1400" kern="1200" baseline="0" dirty="0" err="1" smtClean="0"/>
                        <a:t>тауарлар</a:t>
                      </a:r>
                      <a:r>
                        <a:rPr lang="ru-RU" sz="1400" kern="1200" baseline="0" dirty="0" smtClean="0"/>
                        <a:t> импорты </a:t>
                      </a:r>
                      <a:r>
                        <a:rPr lang="ru-RU" sz="1400" kern="1200" baseline="0" dirty="0" err="1" smtClean="0"/>
                        <a:t>кезінде</a:t>
                      </a:r>
                      <a:r>
                        <a:rPr lang="ru-RU" sz="1400" kern="1200" baseline="0" dirty="0" smtClean="0"/>
                        <a:t> </a:t>
                      </a:r>
                      <a:r>
                        <a:rPr lang="ru-RU" sz="1400" kern="1200" baseline="0" dirty="0" err="1" smtClean="0"/>
                        <a:t>қосылған</a:t>
                      </a:r>
                      <a:r>
                        <a:rPr lang="ru-RU" sz="1400" kern="1200" baseline="0" dirty="0" smtClean="0"/>
                        <a:t> </a:t>
                      </a:r>
                      <a:r>
                        <a:rPr lang="ru-RU" sz="1400" kern="1200" baseline="0" dirty="0" err="1" smtClean="0"/>
                        <a:t>құн</a:t>
                      </a:r>
                      <a:r>
                        <a:rPr lang="ru-RU" sz="1400" kern="1200" baseline="0" dirty="0" smtClean="0"/>
                        <a:t> </a:t>
                      </a:r>
                      <a:r>
                        <a:rPr lang="ru-RU" sz="1400" kern="1200" baseline="0" dirty="0" err="1" smtClean="0"/>
                        <a:t>салығын</a:t>
                      </a:r>
                      <a:r>
                        <a:rPr lang="ru-RU" sz="1400" kern="1200" baseline="0" dirty="0" smtClean="0"/>
                        <a:t> </a:t>
                      </a:r>
                      <a:r>
                        <a:rPr lang="ru-RU" sz="1400" kern="1200" baseline="0" dirty="0" err="1" smtClean="0"/>
                        <a:t>төлеуден</a:t>
                      </a:r>
                      <a:r>
                        <a:rPr lang="ru-RU" sz="1400" kern="1200" baseline="0" dirty="0" smtClean="0"/>
                        <a:t> </a:t>
                      </a:r>
                      <a:r>
                        <a:rPr lang="ru-RU" sz="1400" kern="1200" baseline="0" dirty="0" err="1" smtClean="0"/>
                        <a:t>босатуды</a:t>
                      </a:r>
                      <a:r>
                        <a:rPr lang="ru-RU" sz="1400" kern="1200" baseline="0" dirty="0" smtClean="0"/>
                        <a:t> </a:t>
                      </a:r>
                      <a:r>
                        <a:rPr lang="ru-RU" sz="1400" kern="1200" baseline="0" dirty="0" err="1" smtClean="0"/>
                        <a:t>мынадай</a:t>
                      </a:r>
                      <a:r>
                        <a:rPr lang="ru-RU" sz="1400" kern="1200" baseline="0" dirty="0" smtClean="0"/>
                        <a:t> </a:t>
                      </a:r>
                      <a:r>
                        <a:rPr lang="ru-RU" sz="1400" kern="1200" baseline="0" dirty="0" err="1" smtClean="0"/>
                        <a:t>шарттар</a:t>
                      </a:r>
                      <a:r>
                        <a:rPr lang="ru-RU" sz="1400" kern="1200" baseline="0" dirty="0" smtClean="0"/>
                        <a:t> </a:t>
                      </a:r>
                      <a:r>
                        <a:rPr lang="ru-RU" sz="1400" kern="1200" baseline="0" dirty="0" err="1" smtClean="0"/>
                        <a:t>сақталған</a:t>
                      </a:r>
                      <a:r>
                        <a:rPr lang="ru-RU" sz="1400" kern="1200" baseline="0" dirty="0" smtClean="0"/>
                        <a:t> </a:t>
                      </a:r>
                      <a:r>
                        <a:rPr lang="ru-RU" sz="1400" kern="1200" baseline="0" dirty="0" err="1" smtClean="0"/>
                        <a:t>кезде</a:t>
                      </a:r>
                      <a:r>
                        <a:rPr lang="ru-RU" sz="1400" kern="1200" baseline="0" dirty="0" smtClean="0"/>
                        <a:t> </a:t>
                      </a:r>
                      <a:r>
                        <a:rPr lang="ru-RU" sz="1400" kern="1200" baseline="0" dirty="0" err="1" smtClean="0"/>
                        <a:t>қолдануға</a:t>
                      </a:r>
                      <a:r>
                        <a:rPr lang="ru-RU" sz="1400" kern="1200" baseline="0" dirty="0" smtClean="0"/>
                        <a:t> </a:t>
                      </a:r>
                      <a:r>
                        <a:rPr lang="ru-RU" sz="1400" kern="1200" baseline="0" dirty="0" err="1" smtClean="0"/>
                        <a:t>құқылы</a:t>
                      </a:r>
                      <a:r>
                        <a:rPr lang="ru-RU" sz="1400" kern="1200" baseline="0" dirty="0" smtClean="0"/>
                        <a:t>:</a:t>
                      </a:r>
                    </a:p>
                    <a:p>
                      <a:pPr marL="342900" indent="-342900" algn="just">
                        <a:buAutoNum type="arabicParenR"/>
                      </a:pPr>
                      <a:r>
                        <a:rPr lang="ru-RU" sz="1400" kern="1200" baseline="0" dirty="0" err="1" smtClean="0"/>
                        <a:t>тауарлар</a:t>
                      </a:r>
                      <a:r>
                        <a:rPr lang="ru-RU" sz="1400" kern="1200" baseline="0" dirty="0" smtClean="0"/>
                        <a:t> </a:t>
                      </a:r>
                      <a:r>
                        <a:rPr lang="ru-RU" sz="1400" kern="1200" baseline="0" dirty="0" err="1" smtClean="0"/>
                        <a:t>еркін</a:t>
                      </a:r>
                      <a:r>
                        <a:rPr lang="ru-RU" sz="1400" kern="1200" baseline="0" dirty="0" smtClean="0"/>
                        <a:t> </a:t>
                      </a:r>
                      <a:r>
                        <a:rPr lang="ru-RU" sz="1400" kern="1200" baseline="0" dirty="0" err="1" smtClean="0"/>
                        <a:t>кедендік</a:t>
                      </a:r>
                      <a:r>
                        <a:rPr lang="ru-RU" sz="1400" kern="1200" baseline="0" dirty="0" smtClean="0"/>
                        <a:t> </a:t>
                      </a:r>
                      <a:r>
                        <a:rPr lang="ru-RU" sz="1400" kern="1200" baseline="0" dirty="0" err="1" smtClean="0"/>
                        <a:t>аймақтың</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еркін</a:t>
                      </a:r>
                      <a:r>
                        <a:rPr lang="ru-RU" sz="1400" kern="1200" baseline="0" dirty="0" smtClean="0"/>
                        <a:t> </a:t>
                      </a:r>
                      <a:r>
                        <a:rPr lang="ru-RU" sz="1400" kern="1200" baseline="0" dirty="0" err="1" smtClean="0"/>
                        <a:t>қойманың</a:t>
                      </a:r>
                      <a:r>
                        <a:rPr lang="ru-RU" sz="1400" kern="1200" baseline="0" dirty="0" smtClean="0"/>
                        <a:t> </a:t>
                      </a:r>
                      <a:r>
                        <a:rPr lang="ru-RU" sz="1400" kern="1200" baseline="0" dirty="0" err="1" smtClean="0"/>
                        <a:t>кедендік</a:t>
                      </a:r>
                      <a:r>
                        <a:rPr lang="ru-RU" sz="1400" kern="1200" baseline="0" dirty="0" smtClean="0"/>
                        <a:t> </a:t>
                      </a:r>
                      <a:r>
                        <a:rPr lang="ru-RU" sz="1400" kern="1200" baseline="0" dirty="0" err="1" smtClean="0"/>
                        <a:t>рәсімімен</a:t>
                      </a:r>
                      <a:r>
                        <a:rPr lang="ru-RU" sz="1400" kern="1200" baseline="0" dirty="0" smtClean="0"/>
                        <a:t> </a:t>
                      </a:r>
                      <a:r>
                        <a:rPr lang="ru-RU" sz="1400" kern="1200" baseline="0" dirty="0" err="1" smtClean="0"/>
                        <a:t>орналастырылған</a:t>
                      </a:r>
                      <a:r>
                        <a:rPr lang="ru-RU" sz="1400" kern="1200" baseline="0" dirty="0" smtClean="0"/>
                        <a:t>;</a:t>
                      </a:r>
                    </a:p>
                    <a:p>
                      <a:pPr marL="342900" indent="-342900" algn="just">
                        <a:buAutoNum type="arabicParenR"/>
                      </a:pPr>
                      <a:r>
                        <a:rPr lang="ru-RU" sz="1400" kern="1200" baseline="0" dirty="0" err="1" smtClean="0"/>
                        <a:t>еркін</a:t>
                      </a:r>
                      <a:r>
                        <a:rPr lang="ru-RU" sz="1400" kern="1200" baseline="0" dirty="0" smtClean="0"/>
                        <a:t> </a:t>
                      </a:r>
                      <a:r>
                        <a:rPr lang="ru-RU" sz="1400" kern="1200" baseline="0" dirty="0" err="1" smtClean="0"/>
                        <a:t>кедендік</a:t>
                      </a:r>
                      <a:r>
                        <a:rPr lang="ru-RU" sz="1400" kern="1200" baseline="0" dirty="0" smtClean="0"/>
                        <a:t> </a:t>
                      </a:r>
                      <a:r>
                        <a:rPr lang="ru-RU" sz="1400" kern="1200" baseline="0" dirty="0" err="1" smtClean="0"/>
                        <a:t>аймақтың</a:t>
                      </a:r>
                      <a:r>
                        <a:rPr lang="ru-RU" sz="1400" kern="1200" baseline="0" dirty="0" smtClean="0"/>
                        <a:t> </a:t>
                      </a:r>
                      <a:r>
                        <a:rPr lang="ru-RU" sz="1400" kern="1200" baseline="0" dirty="0" err="1" smtClean="0"/>
                        <a:t>немесе</a:t>
                      </a:r>
                      <a:r>
                        <a:rPr lang="ru-RU" sz="1400" kern="1200" baseline="0" dirty="0" smtClean="0"/>
                        <a:t> </a:t>
                      </a:r>
                      <a:r>
                        <a:rPr lang="ru-RU" sz="1400" kern="1200" baseline="0" dirty="0" err="1" smtClean="0"/>
                        <a:t>еркін</a:t>
                      </a:r>
                      <a:r>
                        <a:rPr lang="ru-RU" sz="1400" kern="1200" baseline="0" dirty="0" smtClean="0"/>
                        <a:t> </a:t>
                      </a:r>
                      <a:r>
                        <a:rPr lang="ru-RU" sz="1400" kern="1200" baseline="0" dirty="0" err="1" smtClean="0"/>
                        <a:t>қойманың</a:t>
                      </a:r>
                      <a:r>
                        <a:rPr lang="ru-RU" sz="1400" kern="1200" baseline="0" dirty="0" smtClean="0"/>
                        <a:t> </a:t>
                      </a:r>
                      <a:r>
                        <a:rPr lang="ru-RU" sz="1400" kern="1200" baseline="0" dirty="0" err="1" smtClean="0"/>
                        <a:t>кедендік</a:t>
                      </a:r>
                      <a:r>
                        <a:rPr lang="ru-RU" sz="1400" kern="1200" baseline="0" dirty="0" smtClean="0"/>
                        <a:t> </a:t>
                      </a:r>
                      <a:r>
                        <a:rPr lang="ru-RU" sz="1400" kern="1200" baseline="0" dirty="0" err="1" smtClean="0"/>
                        <a:t>рәсімі</a:t>
                      </a:r>
                      <a:r>
                        <a:rPr lang="ru-RU" sz="1400" kern="1200" baseline="0" dirty="0" smtClean="0"/>
                        <a:t> </a:t>
                      </a:r>
                      <a:r>
                        <a:rPr lang="ru-RU" sz="1400" kern="1200" baseline="0" dirty="0" err="1" smtClean="0"/>
                        <a:t>ішкі</a:t>
                      </a:r>
                      <a:r>
                        <a:rPr lang="ru-RU" sz="1400" kern="1200" baseline="0" dirty="0" smtClean="0"/>
                        <a:t> </a:t>
                      </a:r>
                      <a:r>
                        <a:rPr lang="ru-RU" sz="1400" kern="1200" baseline="0" dirty="0" err="1" smtClean="0"/>
                        <a:t>тұтыну</a:t>
                      </a:r>
                      <a:r>
                        <a:rPr lang="ru-RU" sz="1400" kern="1200" baseline="0" dirty="0" smtClean="0"/>
                        <a:t> </a:t>
                      </a:r>
                      <a:r>
                        <a:rPr lang="ru-RU" sz="1400" kern="1200" baseline="0" dirty="0" err="1" smtClean="0"/>
                        <a:t>үшін</a:t>
                      </a:r>
                      <a:r>
                        <a:rPr lang="ru-RU" sz="1400" kern="1200" baseline="0" dirty="0" smtClean="0"/>
                        <a:t> </a:t>
                      </a:r>
                      <a:r>
                        <a:rPr lang="ru-RU" sz="1400" kern="1200" baseline="0" dirty="0" err="1" smtClean="0"/>
                        <a:t>шығарудың</a:t>
                      </a:r>
                      <a:r>
                        <a:rPr lang="ru-RU" sz="1400" kern="1200" baseline="0" dirty="0" smtClean="0"/>
                        <a:t> </a:t>
                      </a:r>
                      <a:r>
                        <a:rPr lang="ru-RU" sz="1400" kern="1200" baseline="0" dirty="0" err="1" smtClean="0"/>
                        <a:t>кедендік</a:t>
                      </a:r>
                      <a:r>
                        <a:rPr lang="ru-RU" sz="1400" kern="1200" baseline="0" dirty="0" smtClean="0"/>
                        <a:t> </a:t>
                      </a:r>
                      <a:r>
                        <a:rPr lang="ru-RU" sz="1400" kern="1200" baseline="0" dirty="0" err="1" smtClean="0"/>
                        <a:t>рәсімімен</a:t>
                      </a:r>
                      <a:r>
                        <a:rPr lang="ru-RU" sz="1400" kern="1200" baseline="0" dirty="0" smtClean="0"/>
                        <a:t> </a:t>
                      </a:r>
                      <a:r>
                        <a:rPr lang="ru-RU" sz="1400" kern="1200" baseline="0" dirty="0" err="1" smtClean="0"/>
                        <a:t>аяқталады</a:t>
                      </a:r>
                      <a:r>
                        <a:rPr lang="ru-RU" sz="1400" kern="1200" baseline="0" dirty="0" smtClean="0"/>
                        <a:t>;</a:t>
                      </a:r>
                    </a:p>
                    <a:p>
                      <a:pPr marL="342900" indent="-342900" algn="just">
                        <a:buAutoNum type="arabicParenR"/>
                      </a:pPr>
                      <a:r>
                        <a:rPr lang="ru-RU" sz="1400" kern="1200" baseline="0" dirty="0" err="1" smtClean="0"/>
                        <a:t>Қазақстан</a:t>
                      </a:r>
                      <a:r>
                        <a:rPr lang="ru-RU" sz="1400" kern="1200" baseline="0" dirty="0" smtClean="0"/>
                        <a:t> </a:t>
                      </a:r>
                      <a:r>
                        <a:rPr lang="ru-RU" sz="1400" kern="1200" baseline="0" dirty="0" err="1" smtClean="0"/>
                        <a:t>Республикасының</a:t>
                      </a:r>
                      <a:r>
                        <a:rPr lang="ru-RU" sz="1400" kern="1200" baseline="0" dirty="0" smtClean="0"/>
                        <a:t> </a:t>
                      </a:r>
                      <a:r>
                        <a:rPr lang="ru-RU" sz="1400" kern="1200" baseline="0" dirty="0" err="1" smtClean="0"/>
                        <a:t>кеден</a:t>
                      </a:r>
                      <a:r>
                        <a:rPr lang="ru-RU" sz="1400" kern="1200" baseline="0" dirty="0" smtClean="0"/>
                        <a:t> </a:t>
                      </a:r>
                      <a:r>
                        <a:rPr lang="ru-RU" sz="1400" kern="1200" baseline="0" dirty="0" err="1" smtClean="0"/>
                        <a:t>заңнамасына</a:t>
                      </a:r>
                      <a:r>
                        <a:rPr lang="ru-RU" sz="1400" kern="1200" baseline="0" dirty="0" smtClean="0"/>
                        <a:t> </a:t>
                      </a:r>
                      <a:r>
                        <a:rPr lang="ru-RU" sz="1400" kern="1200" baseline="0" dirty="0" err="1" smtClean="0"/>
                        <a:t>сәйкес</a:t>
                      </a:r>
                      <a:r>
                        <a:rPr lang="ru-RU" sz="1400" kern="1200" baseline="0" dirty="0" smtClean="0"/>
                        <a:t> </a:t>
                      </a:r>
                      <a:r>
                        <a:rPr lang="ru-RU" sz="1400" kern="1200" baseline="0" dirty="0" err="1" smtClean="0"/>
                        <a:t>дайын</a:t>
                      </a:r>
                      <a:r>
                        <a:rPr lang="ru-RU" sz="1400" kern="1200" baseline="0" dirty="0" smtClean="0"/>
                        <a:t> </a:t>
                      </a:r>
                      <a:r>
                        <a:rPr lang="ru-RU" sz="1400" kern="1200" baseline="0" dirty="0" err="1" smtClean="0"/>
                        <a:t>өнім</a:t>
                      </a:r>
                      <a:r>
                        <a:rPr lang="ru-RU" sz="1400" kern="1200" baseline="0" dirty="0" smtClean="0"/>
                        <a:t> </a:t>
                      </a:r>
                      <a:r>
                        <a:rPr lang="ru-RU" sz="1400" kern="1200" baseline="0" dirty="0" err="1" smtClean="0"/>
                        <a:t>құрамында</a:t>
                      </a:r>
                      <a:r>
                        <a:rPr lang="ru-RU" sz="1400" kern="1200" baseline="0" dirty="0" smtClean="0"/>
                        <a:t> </a:t>
                      </a:r>
                      <a:r>
                        <a:rPr lang="ru-RU" sz="1400" kern="1200" baseline="0" dirty="0" err="1" smtClean="0"/>
                        <a:t>тауарларды</a:t>
                      </a:r>
                      <a:r>
                        <a:rPr lang="ru-RU" sz="1400" kern="1200" baseline="0" dirty="0" smtClean="0"/>
                        <a:t> </a:t>
                      </a:r>
                      <a:r>
                        <a:rPr lang="ru-RU" sz="1400" kern="1200" baseline="0" dirty="0" err="1" smtClean="0"/>
                        <a:t>сәйкестендіру</a:t>
                      </a:r>
                      <a:r>
                        <a:rPr lang="ru-RU" sz="1400" kern="1200" baseline="0" dirty="0" smtClean="0"/>
                        <a:t> </a:t>
                      </a:r>
                      <a:r>
                        <a:rPr lang="ru-RU" sz="1400" kern="1200" baseline="0" dirty="0" err="1" smtClean="0"/>
                        <a:t>жүзеге</a:t>
                      </a:r>
                      <a:r>
                        <a:rPr lang="ru-RU" sz="1400" kern="1200" baseline="0" dirty="0" smtClean="0"/>
                        <a:t> </a:t>
                      </a:r>
                      <a:r>
                        <a:rPr lang="ru-RU" sz="1400" kern="1200" baseline="0" dirty="0" err="1" smtClean="0"/>
                        <a:t>асырылса</a:t>
                      </a:r>
                      <a:r>
                        <a:rPr lang="ru-RU" sz="1400" kern="1200" baseline="0" dirty="0" smtClean="0"/>
                        <a:t>.</a:t>
                      </a:r>
                      <a:endParaRPr lang="ru-RU" sz="1200" kern="1200" baseline="0" dirty="0">
                        <a:solidFill>
                          <a:srgbClr val="002060"/>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8" name="TextBox 7"/>
          <p:cNvSpPr txBox="1"/>
          <p:nvPr/>
        </p:nvSpPr>
        <p:spPr>
          <a:xfrm>
            <a:off x="152042" y="540328"/>
            <a:ext cx="400110" cy="5868786"/>
          </a:xfrm>
          <a:prstGeom prst="rect">
            <a:avLst/>
          </a:prstGeom>
          <a:ln>
            <a:no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just"/>
            <a:r>
              <a:rPr lang="ru-RU" sz="1400" b="1" dirty="0"/>
              <a:t> </a:t>
            </a:r>
            <a:r>
              <a:rPr lang="ru-RU" sz="1400" b="1" dirty="0"/>
              <a:t>АРНАЙЫ ИНВЕСТИЦИЯЛЫҚ </a:t>
            </a:r>
            <a:r>
              <a:rPr lang="ru-RU" sz="1400" b="1" dirty="0" smtClean="0"/>
              <a:t>ЖОБА                    ИНВЕСТИЦИЯЛЫҚ </a:t>
            </a:r>
            <a:r>
              <a:rPr lang="ru-RU" sz="1400" b="1" dirty="0"/>
              <a:t>ЖОБА</a:t>
            </a:r>
            <a:endParaRPr lang="ru-RU" sz="1400" b="1" dirty="0"/>
          </a:p>
        </p:txBody>
      </p:sp>
      <p:pic>
        <p:nvPicPr>
          <p:cNvPr id="7"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1839680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3"/>
          <p:cNvSpPr>
            <a:spLocks noGrp="1"/>
          </p:cNvSpPr>
          <p:nvPr>
            <p:ph sz="half" idx="4294967295"/>
          </p:nvPr>
        </p:nvSpPr>
        <p:spPr>
          <a:xfrm>
            <a:off x="188493" y="1293307"/>
            <a:ext cx="6693569" cy="5408061"/>
          </a:xfrm>
          <a:prstGeom prst="rect">
            <a:avLst/>
          </a:prstGeom>
        </p:spPr>
        <p:txBody>
          <a:bodyPr>
            <a:noAutofit/>
          </a:bodyPr>
          <a:lstStyle/>
          <a:p>
            <a:pPr marL="0" indent="0" algn="ctr">
              <a:buNone/>
            </a:pPr>
            <a:r>
              <a:rPr lang="ru-RU" sz="1400" b="1" dirty="0"/>
              <a:t>ИНВЕСТИЦИЯ </a:t>
            </a:r>
            <a:r>
              <a:rPr lang="ru-RU" sz="1400" b="1" dirty="0" smtClean="0"/>
              <a:t>КӨЛЕМІ</a:t>
            </a:r>
          </a:p>
          <a:p>
            <a:pPr algn="just"/>
            <a:r>
              <a:rPr lang="ru-RU" sz="1400" dirty="0" err="1" smtClean="0"/>
              <a:t>Инвестициялық</a:t>
            </a:r>
            <a:r>
              <a:rPr lang="ru-RU" sz="1400" dirty="0" smtClean="0"/>
              <a:t> </a:t>
            </a:r>
            <a:r>
              <a:rPr lang="ru-RU" sz="1400" dirty="0"/>
              <a:t>субсидия </a:t>
            </a:r>
            <a:r>
              <a:rPr lang="ru-RU" sz="1400" dirty="0" err="1"/>
              <a:t>инвестициялық</a:t>
            </a:r>
            <a:r>
              <a:rPr lang="ru-RU" sz="1400" dirty="0"/>
              <a:t> </a:t>
            </a:r>
            <a:r>
              <a:rPr lang="ru-RU" sz="1400" dirty="0" err="1"/>
              <a:t>келісімшарт</a:t>
            </a:r>
            <a:r>
              <a:rPr lang="ru-RU" sz="1400" dirty="0"/>
              <a:t> </a:t>
            </a:r>
            <a:r>
              <a:rPr lang="ru-RU" sz="1400" dirty="0" err="1"/>
              <a:t>жасасқан</a:t>
            </a:r>
            <a:r>
              <a:rPr lang="ru-RU" sz="1400" dirty="0"/>
              <a:t>, </a:t>
            </a:r>
            <a:r>
              <a:rPr lang="ru-RU" sz="1400" dirty="0" err="1"/>
              <a:t>айлық</a:t>
            </a:r>
            <a:r>
              <a:rPr lang="ru-RU" sz="1400" dirty="0"/>
              <a:t> </a:t>
            </a:r>
            <a:r>
              <a:rPr lang="ru-RU" sz="1400" dirty="0" err="1"/>
              <a:t>есептік</a:t>
            </a:r>
            <a:r>
              <a:rPr lang="ru-RU" sz="1400" dirty="0"/>
              <a:t> </a:t>
            </a:r>
            <a:r>
              <a:rPr lang="ru-RU" sz="1400" dirty="0" err="1"/>
              <a:t>көрсеткіштің</a:t>
            </a:r>
            <a:r>
              <a:rPr lang="ru-RU" sz="1400" dirty="0"/>
              <a:t> бес миллион </a:t>
            </a:r>
            <a:r>
              <a:rPr lang="ru-RU" sz="1400" dirty="0" err="1"/>
              <a:t>еселенген</a:t>
            </a:r>
            <a:r>
              <a:rPr lang="ru-RU" sz="1400" dirty="0"/>
              <a:t> </a:t>
            </a:r>
            <a:r>
              <a:rPr lang="ru-RU" sz="1400" dirty="0" err="1"/>
              <a:t>мөлшерінен</a:t>
            </a:r>
            <a:r>
              <a:rPr lang="ru-RU" sz="1400" dirty="0"/>
              <a:t> кем </a:t>
            </a:r>
            <a:r>
              <a:rPr lang="ru-RU" sz="1400" dirty="0" err="1"/>
              <a:t>емес</a:t>
            </a:r>
            <a:r>
              <a:rPr lang="ru-RU" sz="1400" dirty="0"/>
              <a:t> </a:t>
            </a:r>
            <a:r>
              <a:rPr lang="ru-RU" sz="1400" dirty="0" err="1"/>
              <a:t>мөлшерде</a:t>
            </a:r>
            <a:r>
              <a:rPr lang="ru-RU" sz="1400" dirty="0"/>
              <a:t> </a:t>
            </a:r>
            <a:r>
              <a:rPr lang="ru-RU" sz="1400" dirty="0" err="1"/>
              <a:t>инвестицияларды</a:t>
            </a:r>
            <a:r>
              <a:rPr lang="ru-RU" sz="1400" dirty="0"/>
              <a:t> </a:t>
            </a:r>
            <a:r>
              <a:rPr lang="ru-RU" sz="1400" dirty="0" err="1"/>
              <a:t>жүзеге</a:t>
            </a:r>
            <a:r>
              <a:rPr lang="ru-RU" sz="1400" dirty="0"/>
              <a:t> </a:t>
            </a:r>
            <a:r>
              <a:rPr lang="ru-RU" sz="1400" dirty="0" err="1"/>
              <a:t>асыруды</a:t>
            </a:r>
            <a:r>
              <a:rPr lang="ru-RU" sz="1400" dirty="0"/>
              <a:t> </a:t>
            </a:r>
            <a:r>
              <a:rPr lang="ru-RU" sz="1400" dirty="0" err="1"/>
              <a:t>көздейтін</a:t>
            </a:r>
            <a:r>
              <a:rPr lang="ru-RU" sz="1400" dirty="0"/>
              <a:t> </a:t>
            </a:r>
            <a:r>
              <a:rPr lang="ru-RU" sz="1400" dirty="0" err="1"/>
              <a:t>Қазақстан</a:t>
            </a:r>
            <a:r>
              <a:rPr lang="ru-RU" sz="1400" dirty="0"/>
              <a:t> </a:t>
            </a:r>
            <a:r>
              <a:rPr lang="ru-RU" sz="1400" dirty="0" err="1"/>
              <a:t>Республикасының</a:t>
            </a:r>
            <a:r>
              <a:rPr lang="ru-RU" sz="1400" dirty="0"/>
              <a:t> </a:t>
            </a:r>
            <a:r>
              <a:rPr lang="ru-RU" sz="1400" dirty="0" err="1"/>
              <a:t>заңды</a:t>
            </a:r>
            <a:r>
              <a:rPr lang="ru-RU" sz="1400" dirty="0"/>
              <a:t> </a:t>
            </a:r>
            <a:r>
              <a:rPr lang="ru-RU" sz="1400" dirty="0" err="1"/>
              <a:t>тұлғасына</a:t>
            </a:r>
            <a:r>
              <a:rPr lang="ru-RU" sz="1400" dirty="0"/>
              <a:t> </a:t>
            </a:r>
            <a:r>
              <a:rPr lang="ru-RU" sz="1400" dirty="0" err="1"/>
              <a:t>өтеусіз</a:t>
            </a:r>
            <a:r>
              <a:rPr lang="ru-RU" sz="1400" dirty="0"/>
              <a:t> </a:t>
            </a:r>
            <a:r>
              <a:rPr lang="ru-RU" sz="1400" dirty="0" err="1"/>
              <a:t>және</a:t>
            </a:r>
            <a:r>
              <a:rPr lang="ru-RU" sz="1400" dirty="0"/>
              <a:t> </a:t>
            </a:r>
            <a:r>
              <a:rPr lang="ru-RU" sz="1400" dirty="0" err="1"/>
              <a:t>қайтарымсыз</a:t>
            </a:r>
            <a:r>
              <a:rPr lang="ru-RU" sz="1400" dirty="0"/>
              <a:t> </a:t>
            </a:r>
            <a:r>
              <a:rPr lang="ru-RU" sz="1400" dirty="0" err="1"/>
              <a:t>негізде</a:t>
            </a:r>
            <a:r>
              <a:rPr lang="ru-RU" sz="1400" dirty="0"/>
              <a:t> </a:t>
            </a:r>
            <a:r>
              <a:rPr lang="ru-RU" sz="1400" dirty="0" err="1"/>
              <a:t>инвестициялық</a:t>
            </a:r>
            <a:r>
              <a:rPr lang="ru-RU" sz="1400" dirty="0"/>
              <a:t> преференция </a:t>
            </a:r>
            <a:r>
              <a:rPr lang="ru-RU" sz="1400" dirty="0" err="1"/>
              <a:t>ретінде</a:t>
            </a:r>
            <a:r>
              <a:rPr lang="ru-RU" sz="1400" dirty="0"/>
              <a:t> </a:t>
            </a:r>
            <a:r>
              <a:rPr lang="ru-RU" sz="1400" dirty="0" err="1"/>
              <a:t>берілетін</a:t>
            </a:r>
            <a:r>
              <a:rPr lang="ru-RU" sz="1400" dirty="0"/>
              <a:t> </a:t>
            </a:r>
            <a:r>
              <a:rPr lang="ru-RU" sz="1400" dirty="0" err="1"/>
              <a:t>бюджеттік</a:t>
            </a:r>
            <a:r>
              <a:rPr lang="ru-RU" sz="1400" dirty="0"/>
              <a:t> </a:t>
            </a:r>
            <a:r>
              <a:rPr lang="ru-RU" sz="1400" dirty="0" err="1"/>
              <a:t>субсидияның</a:t>
            </a:r>
            <a:r>
              <a:rPr lang="ru-RU" sz="1400" dirty="0"/>
              <a:t> </a:t>
            </a:r>
            <a:r>
              <a:rPr lang="ru-RU" sz="1400" dirty="0" err="1"/>
              <a:t>түрі</a:t>
            </a:r>
            <a:r>
              <a:rPr lang="ru-RU" sz="1400" dirty="0"/>
              <a:t> </a:t>
            </a:r>
            <a:r>
              <a:rPr lang="ru-RU" sz="1400" dirty="0" err="1"/>
              <a:t>болып</a:t>
            </a:r>
            <a:r>
              <a:rPr lang="ru-RU" sz="1400" dirty="0"/>
              <a:t> </a:t>
            </a:r>
            <a:r>
              <a:rPr lang="ru-RU" sz="1400" dirty="0" err="1"/>
              <a:t>табылады</a:t>
            </a:r>
            <a:r>
              <a:rPr lang="ru-RU" sz="1400" dirty="0"/>
              <a:t> </a:t>
            </a:r>
            <a:endParaRPr lang="ru-RU" sz="1400" dirty="0" smtClean="0"/>
          </a:p>
          <a:p>
            <a:pPr marL="0" indent="0" algn="ctr">
              <a:buNone/>
            </a:pPr>
            <a:r>
              <a:rPr lang="ru-RU" sz="1400" b="1" dirty="0"/>
              <a:t>ҮКІМЕТТІҢ </a:t>
            </a:r>
            <a:r>
              <a:rPr lang="ru-RU" sz="1400" b="1" dirty="0" smtClean="0"/>
              <a:t>ШЕШІМІ</a:t>
            </a:r>
          </a:p>
          <a:p>
            <a:pPr algn="just"/>
            <a:r>
              <a:rPr lang="ru-RU" sz="1400" dirty="0" err="1"/>
              <a:t>Өңірлік</a:t>
            </a:r>
            <a:r>
              <a:rPr lang="ru-RU" sz="1400" dirty="0"/>
              <a:t> </a:t>
            </a:r>
            <a:r>
              <a:rPr lang="ru-RU" sz="1400" dirty="0" err="1"/>
              <a:t>дамуға</a:t>
            </a:r>
            <a:r>
              <a:rPr lang="ru-RU" sz="1400" dirty="0"/>
              <a:t> </a:t>
            </a:r>
            <a:r>
              <a:rPr lang="ru-RU" sz="1400" dirty="0" err="1"/>
              <a:t>жәрдемдесу</a:t>
            </a:r>
            <a:r>
              <a:rPr lang="ru-RU" sz="1400" dirty="0"/>
              <a:t> </a:t>
            </a:r>
            <a:r>
              <a:rPr lang="ru-RU" sz="1400" dirty="0" err="1"/>
              <a:t>мақсатында</a:t>
            </a:r>
            <a:r>
              <a:rPr lang="ru-RU" sz="1400" dirty="0"/>
              <a:t> </a:t>
            </a:r>
            <a:r>
              <a:rPr lang="ru-RU" sz="1400" dirty="0" err="1"/>
              <a:t>инвестициялық</a:t>
            </a:r>
            <a:r>
              <a:rPr lang="ru-RU" sz="1400" dirty="0"/>
              <a:t> субсидия </a:t>
            </a:r>
            <a:r>
              <a:rPr lang="ru-RU" sz="1400" dirty="0" err="1"/>
              <a:t>инвестициялық</a:t>
            </a:r>
            <a:r>
              <a:rPr lang="ru-RU" sz="1400" dirty="0"/>
              <a:t> </a:t>
            </a:r>
            <a:r>
              <a:rPr lang="ru-RU" sz="1400" dirty="0" err="1"/>
              <a:t>басым</a:t>
            </a:r>
            <a:r>
              <a:rPr lang="ru-RU" sz="1400" dirty="0"/>
              <a:t> </a:t>
            </a:r>
            <a:r>
              <a:rPr lang="ru-RU" sz="1400" dirty="0" err="1"/>
              <a:t>жобаны</a:t>
            </a:r>
            <a:r>
              <a:rPr lang="ru-RU" sz="1400" dirty="0"/>
              <a:t> </a:t>
            </a:r>
            <a:r>
              <a:rPr lang="ru-RU" sz="1400" dirty="0" err="1"/>
              <a:t>іске</a:t>
            </a:r>
            <a:r>
              <a:rPr lang="ru-RU" sz="1400" dirty="0"/>
              <a:t> </a:t>
            </a:r>
            <a:r>
              <a:rPr lang="ru-RU" sz="1400" dirty="0" err="1"/>
              <a:t>асыратын</a:t>
            </a:r>
            <a:r>
              <a:rPr lang="ru-RU" sz="1400" dirty="0"/>
              <a:t> </a:t>
            </a:r>
            <a:r>
              <a:rPr lang="ru-RU" sz="1400" dirty="0" err="1"/>
              <a:t>инвесторға</a:t>
            </a:r>
            <a:r>
              <a:rPr lang="ru-RU" sz="1400" dirty="0"/>
              <a:t> </a:t>
            </a:r>
            <a:r>
              <a:rPr lang="ru-RU" sz="1400" dirty="0" err="1"/>
              <a:t>Қазақстан</a:t>
            </a:r>
            <a:r>
              <a:rPr lang="ru-RU" sz="1400" dirty="0"/>
              <a:t> </a:t>
            </a:r>
            <a:r>
              <a:rPr lang="ru-RU" sz="1400" dirty="0" err="1"/>
              <a:t>Республикасы</a:t>
            </a:r>
            <a:r>
              <a:rPr lang="ru-RU" sz="1400" dirty="0"/>
              <a:t> </a:t>
            </a:r>
            <a:r>
              <a:rPr lang="ru-RU" sz="1400" dirty="0" err="1"/>
              <a:t>Үкіметінің</a:t>
            </a:r>
            <a:r>
              <a:rPr lang="ru-RU" sz="1400" dirty="0"/>
              <a:t> </a:t>
            </a:r>
            <a:r>
              <a:rPr lang="ru-RU" sz="1400" dirty="0" err="1"/>
              <a:t>шешімі</a:t>
            </a:r>
            <a:r>
              <a:rPr lang="ru-RU" sz="1400" dirty="0"/>
              <a:t> </a:t>
            </a:r>
            <a:r>
              <a:rPr lang="ru-RU" sz="1400" dirty="0" err="1"/>
              <a:t>негізінде</a:t>
            </a:r>
            <a:r>
              <a:rPr lang="ru-RU" sz="1400" dirty="0"/>
              <a:t> </a:t>
            </a:r>
            <a:r>
              <a:rPr lang="ru-RU" sz="1400" dirty="0" err="1"/>
              <a:t>беріледі</a:t>
            </a:r>
            <a:r>
              <a:rPr lang="ru-RU" sz="1400" dirty="0" smtClean="0"/>
              <a:t>.</a:t>
            </a:r>
          </a:p>
          <a:p>
            <a:pPr marL="0" indent="0" algn="ctr">
              <a:buNone/>
            </a:pPr>
            <a:r>
              <a:rPr lang="ru-RU" sz="1400" b="1" dirty="0" smtClean="0"/>
              <a:t>КӨЛЕМ</a:t>
            </a:r>
            <a:endParaRPr lang="ru-RU" sz="1400" b="1" dirty="0"/>
          </a:p>
          <a:p>
            <a:pPr marL="0" marR="0" indent="252095" algn="just">
              <a:spcBef>
                <a:spcPts val="0"/>
              </a:spcBef>
              <a:spcAft>
                <a:spcPts val="0"/>
              </a:spcAft>
            </a:pPr>
            <a:r>
              <a:rPr lang="ru-RU" sz="1400" dirty="0" err="1"/>
              <a:t>Инвестициялық</a:t>
            </a:r>
            <a:r>
              <a:rPr lang="ru-RU" sz="1400" dirty="0"/>
              <a:t> субсидия </a:t>
            </a:r>
            <a:r>
              <a:rPr lang="ru-RU" sz="1400" dirty="0" err="1"/>
              <a:t>инвестициялық</a:t>
            </a:r>
            <a:r>
              <a:rPr lang="ru-RU" sz="1400" dirty="0"/>
              <a:t> </a:t>
            </a:r>
            <a:r>
              <a:rPr lang="ru-RU" sz="1400" dirty="0" err="1"/>
              <a:t>келісімшарттың</a:t>
            </a:r>
            <a:r>
              <a:rPr lang="ru-RU" sz="1400" dirty="0"/>
              <a:t> </a:t>
            </a:r>
            <a:r>
              <a:rPr lang="ru-RU" sz="1400" dirty="0" err="1"/>
              <a:t>жұмыс</a:t>
            </a:r>
            <a:r>
              <a:rPr lang="ru-RU" sz="1400" dirty="0"/>
              <a:t> </a:t>
            </a:r>
            <a:r>
              <a:rPr lang="ru-RU" sz="1400" dirty="0" err="1"/>
              <a:t>бағдарламасында</a:t>
            </a:r>
            <a:r>
              <a:rPr lang="ru-RU" sz="1400" dirty="0"/>
              <a:t> </a:t>
            </a:r>
            <a:r>
              <a:rPr lang="ru-RU" sz="1400" dirty="0" err="1"/>
              <a:t>көзделген</a:t>
            </a:r>
            <a:r>
              <a:rPr lang="ru-RU" sz="1400" dirty="0"/>
              <a:t> </a:t>
            </a:r>
            <a:r>
              <a:rPr lang="ru-RU" sz="1400" dirty="0" err="1"/>
              <a:t>қосылған</a:t>
            </a:r>
            <a:r>
              <a:rPr lang="ru-RU" sz="1400" dirty="0"/>
              <a:t> </a:t>
            </a:r>
            <a:r>
              <a:rPr lang="ru-RU" sz="1400" dirty="0" err="1"/>
              <a:t>құн</a:t>
            </a:r>
            <a:r>
              <a:rPr lang="ru-RU" sz="1400" dirty="0"/>
              <a:t> </a:t>
            </a:r>
            <a:r>
              <a:rPr lang="ru-RU" sz="1400" dirty="0" err="1"/>
              <a:t>салығын</a:t>
            </a:r>
            <a:r>
              <a:rPr lang="ru-RU" sz="1400" dirty="0"/>
              <a:t> </a:t>
            </a:r>
            <a:r>
              <a:rPr lang="ru-RU" sz="1400" dirty="0" err="1"/>
              <a:t>және</a:t>
            </a:r>
            <a:r>
              <a:rPr lang="ru-RU" sz="1400" dirty="0"/>
              <a:t> </a:t>
            </a:r>
            <a:r>
              <a:rPr lang="ru-RU" sz="1400" dirty="0" err="1"/>
              <a:t>акциздерді</a:t>
            </a:r>
            <a:r>
              <a:rPr lang="ru-RU" sz="1400" dirty="0"/>
              <a:t> </a:t>
            </a:r>
            <a:r>
              <a:rPr lang="ru-RU" sz="1400" dirty="0" err="1"/>
              <a:t>есепке</a:t>
            </a:r>
            <a:r>
              <a:rPr lang="ru-RU" sz="1400" dirty="0"/>
              <a:t> </a:t>
            </a:r>
            <a:r>
              <a:rPr lang="ru-RU" sz="1400" dirty="0" err="1"/>
              <a:t>алмай</a:t>
            </a:r>
            <a:r>
              <a:rPr lang="ru-RU" sz="1400" dirty="0"/>
              <a:t>, </a:t>
            </a:r>
            <a:r>
              <a:rPr lang="ru-RU" sz="1400" dirty="0" err="1"/>
              <a:t>құрылыс</a:t>
            </a:r>
            <a:r>
              <a:rPr lang="ru-RU" sz="1400" dirty="0"/>
              <a:t>-монтаж </a:t>
            </a:r>
            <a:r>
              <a:rPr lang="ru-RU" sz="1400" dirty="0" err="1"/>
              <a:t>жұмыстары</a:t>
            </a:r>
            <a:r>
              <a:rPr lang="ru-RU" sz="1400" dirty="0"/>
              <a:t> </a:t>
            </a:r>
            <a:r>
              <a:rPr lang="ru-RU" sz="1400" dirty="0" err="1"/>
              <a:t>құнының</a:t>
            </a:r>
            <a:r>
              <a:rPr lang="ru-RU" sz="1400" dirty="0"/>
              <a:t> </a:t>
            </a:r>
            <a:r>
              <a:rPr lang="ru-RU" sz="1400" dirty="0" err="1"/>
              <a:t>отыз</a:t>
            </a:r>
            <a:r>
              <a:rPr lang="ru-RU" sz="1400" dirty="0"/>
              <a:t> </a:t>
            </a:r>
            <a:r>
              <a:rPr lang="ru-RU" sz="1400" dirty="0" err="1"/>
              <a:t>процентіне</a:t>
            </a:r>
            <a:r>
              <a:rPr lang="ru-RU" sz="1400" dirty="0"/>
              <a:t> </a:t>
            </a:r>
            <a:r>
              <a:rPr lang="ru-RU" sz="1400" dirty="0" err="1"/>
              <a:t>дейін</a:t>
            </a:r>
            <a:r>
              <a:rPr lang="ru-RU" sz="1400" dirty="0"/>
              <a:t> </a:t>
            </a:r>
            <a:r>
              <a:rPr lang="ru-RU" sz="1400" dirty="0" err="1"/>
              <a:t>өтеу</a:t>
            </a:r>
            <a:r>
              <a:rPr lang="ru-RU" sz="1400" dirty="0"/>
              <a:t> </a:t>
            </a:r>
            <a:r>
              <a:rPr lang="ru-RU" sz="1400" dirty="0" err="1"/>
              <a:t>және</a:t>
            </a:r>
            <a:r>
              <a:rPr lang="ru-RU" sz="1400" dirty="0"/>
              <a:t> </a:t>
            </a:r>
            <a:r>
              <a:rPr lang="ru-RU" sz="1400" dirty="0" err="1"/>
              <a:t>жабдықтар</a:t>
            </a:r>
            <a:r>
              <a:rPr lang="ru-RU" sz="1400" dirty="0"/>
              <a:t> </a:t>
            </a:r>
            <a:r>
              <a:rPr lang="ru-RU" sz="1400" dirty="0" err="1"/>
              <a:t>сатып</a:t>
            </a:r>
            <a:r>
              <a:rPr lang="ru-RU" sz="1400" dirty="0"/>
              <a:t> </a:t>
            </a:r>
            <a:r>
              <a:rPr lang="ru-RU" sz="1400" dirty="0" err="1"/>
              <a:t>алу</a:t>
            </a:r>
            <a:r>
              <a:rPr lang="ru-RU" sz="1400" dirty="0"/>
              <a:t> </a:t>
            </a:r>
            <a:r>
              <a:rPr lang="ru-RU" sz="1400" dirty="0" err="1"/>
              <a:t>жолымен</a:t>
            </a:r>
            <a:r>
              <a:rPr lang="ru-RU" sz="1400" dirty="0"/>
              <a:t> </a:t>
            </a:r>
            <a:r>
              <a:rPr lang="ru-RU" sz="1400" dirty="0" err="1"/>
              <a:t>беріледі</a:t>
            </a:r>
            <a:r>
              <a:rPr lang="ru-RU" sz="1400" dirty="0" smtClean="0"/>
              <a:t>.</a:t>
            </a:r>
          </a:p>
          <a:p>
            <a:pPr marL="0" marR="0" indent="252095" algn="just">
              <a:spcBef>
                <a:spcPts val="0"/>
              </a:spcBef>
              <a:spcAft>
                <a:spcPts val="0"/>
              </a:spcAft>
            </a:pPr>
            <a:r>
              <a:rPr lang="ru-RU" sz="1400" dirty="0" err="1" smtClean="0"/>
              <a:t>Құрылыс</a:t>
            </a:r>
            <a:r>
              <a:rPr lang="ru-RU" sz="1400" dirty="0" smtClean="0"/>
              <a:t>-монтаж </a:t>
            </a:r>
            <a:r>
              <a:rPr lang="ru-RU" sz="1400" dirty="0" err="1"/>
              <a:t>жұмыстарының</a:t>
            </a:r>
            <a:r>
              <a:rPr lang="ru-RU" sz="1400" dirty="0"/>
              <a:t> </a:t>
            </a:r>
            <a:r>
              <a:rPr lang="ru-RU" sz="1400" dirty="0" err="1"/>
              <a:t>және</a:t>
            </a:r>
            <a:r>
              <a:rPr lang="ru-RU" sz="1400" dirty="0"/>
              <a:t> </a:t>
            </a:r>
            <a:r>
              <a:rPr lang="ru-RU" sz="1400" dirty="0" err="1"/>
              <a:t>жабдықтарды</a:t>
            </a:r>
            <a:r>
              <a:rPr lang="ru-RU" sz="1400" dirty="0"/>
              <a:t> </a:t>
            </a:r>
            <a:r>
              <a:rPr lang="ru-RU" sz="1400" dirty="0" err="1"/>
              <a:t>сатып</a:t>
            </a:r>
            <a:r>
              <a:rPr lang="ru-RU" sz="1400" dirty="0"/>
              <a:t> </a:t>
            </a:r>
            <a:r>
              <a:rPr lang="ru-RU" sz="1400" dirty="0" err="1"/>
              <a:t>алудың</a:t>
            </a:r>
            <a:r>
              <a:rPr lang="ru-RU" sz="1400" dirty="0"/>
              <a:t> </a:t>
            </a:r>
            <a:r>
              <a:rPr lang="ru-RU" sz="1400" dirty="0" err="1"/>
              <a:t>нақты</a:t>
            </a:r>
            <a:r>
              <a:rPr lang="ru-RU" sz="1400" dirty="0"/>
              <a:t> </a:t>
            </a:r>
            <a:r>
              <a:rPr lang="ru-RU" sz="1400" dirty="0" err="1"/>
              <a:t>шығындары</a:t>
            </a:r>
            <a:r>
              <a:rPr lang="ru-RU" sz="1400" dirty="0"/>
              <a:t> </a:t>
            </a:r>
            <a:r>
              <a:rPr lang="ru-RU" sz="1400" dirty="0" err="1"/>
              <a:t>бойынша</a:t>
            </a:r>
            <a:r>
              <a:rPr lang="ru-RU" sz="1400" dirty="0"/>
              <a:t> </a:t>
            </a:r>
            <a:r>
              <a:rPr lang="ru-RU" sz="1400" dirty="0" err="1"/>
              <a:t>инвестициялық</a:t>
            </a:r>
            <a:r>
              <a:rPr lang="ru-RU" sz="1400" dirty="0"/>
              <a:t> </a:t>
            </a:r>
            <a:r>
              <a:rPr lang="ru-RU" sz="1400" dirty="0" err="1"/>
              <a:t>субсидияны</a:t>
            </a:r>
            <a:r>
              <a:rPr lang="ru-RU" sz="1400" dirty="0"/>
              <a:t> </a:t>
            </a:r>
            <a:r>
              <a:rPr lang="ru-RU" sz="1400" dirty="0" err="1"/>
              <a:t>төлеу</a:t>
            </a:r>
            <a:r>
              <a:rPr lang="ru-RU" sz="1400" dirty="0"/>
              <a:t> </a:t>
            </a:r>
            <a:r>
              <a:rPr lang="ru-RU" sz="1400" dirty="0" err="1"/>
              <a:t>растайтын</a:t>
            </a:r>
            <a:r>
              <a:rPr lang="ru-RU" sz="1400" dirty="0"/>
              <a:t> </a:t>
            </a:r>
            <a:r>
              <a:rPr lang="ru-RU" sz="1400" dirty="0" err="1"/>
              <a:t>құжаттар</a:t>
            </a:r>
            <a:r>
              <a:rPr lang="ru-RU" sz="1400" dirty="0"/>
              <a:t> </a:t>
            </a:r>
            <a:r>
              <a:rPr lang="ru-RU" sz="1400" dirty="0" err="1"/>
              <a:t>негізінде</a:t>
            </a:r>
            <a:r>
              <a:rPr lang="ru-RU" sz="1400" dirty="0"/>
              <a:t> </a:t>
            </a:r>
            <a:r>
              <a:rPr lang="ru-RU" sz="1400" dirty="0" err="1"/>
              <a:t>жүзеге</a:t>
            </a:r>
            <a:r>
              <a:rPr lang="ru-RU" sz="1400" dirty="0"/>
              <a:t> </a:t>
            </a:r>
            <a:r>
              <a:rPr lang="ru-RU" sz="1400" dirty="0" err="1"/>
              <a:t>асырылады</a:t>
            </a:r>
            <a:r>
              <a:rPr lang="ru-RU" sz="1400" dirty="0"/>
              <a:t>, </a:t>
            </a:r>
            <a:r>
              <a:rPr lang="ru-RU" sz="1400" dirty="0" err="1"/>
              <a:t>бірақ</a:t>
            </a:r>
            <a:r>
              <a:rPr lang="ru-RU" sz="1400" dirty="0"/>
              <a:t> </a:t>
            </a:r>
            <a:r>
              <a:rPr lang="ru-RU" sz="1400" dirty="0" err="1"/>
              <a:t>Қазақстан</a:t>
            </a:r>
            <a:r>
              <a:rPr lang="ru-RU" sz="1400" dirty="0"/>
              <a:t> </a:t>
            </a:r>
            <a:r>
              <a:rPr lang="ru-RU" sz="1400" dirty="0" err="1"/>
              <a:t>Республикасының</a:t>
            </a:r>
            <a:r>
              <a:rPr lang="ru-RU" sz="1400" dirty="0"/>
              <a:t> </a:t>
            </a:r>
            <a:r>
              <a:rPr lang="ru-RU" sz="1400" dirty="0" err="1"/>
              <a:t>заңнамасында</a:t>
            </a:r>
            <a:r>
              <a:rPr lang="ru-RU" sz="1400" dirty="0"/>
              <a:t> </a:t>
            </a:r>
            <a:r>
              <a:rPr lang="ru-RU" sz="1400" dirty="0" err="1"/>
              <a:t>айқындалған</a:t>
            </a:r>
            <a:r>
              <a:rPr lang="ru-RU" sz="1400" dirty="0"/>
              <a:t> </a:t>
            </a:r>
            <a:r>
              <a:rPr lang="ru-RU" sz="1400" dirty="0" err="1"/>
              <a:t>тәртіппен</a:t>
            </a:r>
            <a:r>
              <a:rPr lang="ru-RU" sz="1400" dirty="0"/>
              <a:t> </a:t>
            </a:r>
            <a:r>
              <a:rPr lang="ru-RU" sz="1400" dirty="0" err="1"/>
              <a:t>мемлекеттік</a:t>
            </a:r>
            <a:r>
              <a:rPr lang="ru-RU" sz="1400" dirty="0"/>
              <a:t> </a:t>
            </a:r>
            <a:r>
              <a:rPr lang="ru-RU" sz="1400" dirty="0" err="1"/>
              <a:t>сараптама</a:t>
            </a:r>
            <a:r>
              <a:rPr lang="ru-RU" sz="1400" dirty="0"/>
              <a:t> </a:t>
            </a:r>
            <a:r>
              <a:rPr lang="ru-RU" sz="1400" dirty="0" err="1"/>
              <a:t>қорытындысы</a:t>
            </a:r>
            <a:r>
              <a:rPr lang="ru-RU" sz="1400" dirty="0"/>
              <a:t> бар </a:t>
            </a:r>
            <a:r>
              <a:rPr lang="ru-RU" sz="1400" dirty="0" err="1"/>
              <a:t>жобалау</a:t>
            </a:r>
            <a:r>
              <a:rPr lang="ru-RU" sz="1400" dirty="0"/>
              <a:t> </a:t>
            </a:r>
            <a:r>
              <a:rPr lang="ru-RU" sz="1400" dirty="0" err="1"/>
              <a:t>алдындағы</a:t>
            </a:r>
            <a:r>
              <a:rPr lang="ru-RU" sz="1400" dirty="0"/>
              <a:t> </a:t>
            </a:r>
            <a:r>
              <a:rPr lang="ru-RU" sz="1400" dirty="0" err="1"/>
              <a:t>құжаттамада</a:t>
            </a:r>
            <a:r>
              <a:rPr lang="ru-RU" sz="1400" dirty="0"/>
              <a:t> </a:t>
            </a:r>
            <a:r>
              <a:rPr lang="ru-RU" sz="1400" dirty="0" err="1"/>
              <a:t>көзделген</a:t>
            </a:r>
            <a:r>
              <a:rPr lang="ru-RU" sz="1400" dirty="0"/>
              <a:t> </a:t>
            </a:r>
            <a:r>
              <a:rPr lang="ru-RU" sz="1400" dirty="0" err="1"/>
              <a:t>шығындардың</a:t>
            </a:r>
            <a:r>
              <a:rPr lang="ru-RU" sz="1400" dirty="0"/>
              <a:t> </a:t>
            </a:r>
            <a:r>
              <a:rPr lang="ru-RU" sz="1400" dirty="0" err="1"/>
              <a:t>құнынан</a:t>
            </a:r>
            <a:r>
              <a:rPr lang="ru-RU" sz="1400" dirty="0"/>
              <a:t> </a:t>
            </a:r>
            <a:r>
              <a:rPr lang="ru-RU" sz="1400" dirty="0" err="1"/>
              <a:t>аспайды</a:t>
            </a:r>
            <a:r>
              <a:rPr lang="ru-RU" sz="1400" dirty="0"/>
              <a:t>.</a:t>
            </a:r>
            <a:endParaRPr lang="ru-RU" sz="1400" dirty="0"/>
          </a:p>
          <a:p>
            <a:pPr marL="0" indent="0" algn="just">
              <a:buNone/>
            </a:pPr>
            <a:endParaRPr lang="ru-RU" sz="1400" dirty="0"/>
          </a:p>
          <a:p>
            <a:pPr marL="0" indent="0">
              <a:buNone/>
            </a:pPr>
            <a:endParaRPr lang="ru-RU" sz="1400" dirty="0"/>
          </a:p>
        </p:txBody>
      </p:sp>
      <p:sp>
        <p:nvSpPr>
          <p:cNvPr id="7" name="Объект 4"/>
          <p:cNvSpPr>
            <a:spLocks noGrp="1"/>
          </p:cNvSpPr>
          <p:nvPr>
            <p:ph sz="quarter" idx="4294967295"/>
          </p:nvPr>
        </p:nvSpPr>
        <p:spPr>
          <a:xfrm>
            <a:off x="7088229" y="1293307"/>
            <a:ext cx="4992322" cy="1433268"/>
          </a:xfrm>
          <a:prstGeom prst="rect">
            <a:avLst/>
          </a:prstGeom>
        </p:spPr>
        <p:txBody>
          <a:bodyPr>
            <a:normAutofit/>
          </a:bodyPr>
          <a:lstStyle/>
          <a:p>
            <a:pPr marL="0" indent="0" algn="ctr">
              <a:buNone/>
            </a:pPr>
            <a:r>
              <a:rPr lang="ru-RU" sz="1400" b="1" dirty="0"/>
              <a:t>ҚЫЗМЕТТІҢ БАСЫМ ТҮРЛЕРІ</a:t>
            </a:r>
            <a:endParaRPr lang="ru-RU" sz="1400" b="1" dirty="0"/>
          </a:p>
          <a:p>
            <a:pPr algn="just"/>
            <a:r>
              <a:rPr lang="ru-RU" sz="1400" dirty="0" err="1"/>
              <a:t>Инвестициялық</a:t>
            </a:r>
            <a:r>
              <a:rPr lang="ru-RU" sz="1400" dirty="0"/>
              <a:t> субсидия </a:t>
            </a:r>
            <a:r>
              <a:rPr lang="ru-RU" sz="1400" dirty="0" err="1"/>
              <a:t>инвестициялық</a:t>
            </a:r>
            <a:r>
              <a:rPr lang="ru-RU" sz="1400" dirty="0"/>
              <a:t> субсидия беру </a:t>
            </a:r>
            <a:r>
              <a:rPr lang="ru-RU" sz="1400" dirty="0" err="1"/>
              <a:t>үшін</a:t>
            </a:r>
            <a:r>
              <a:rPr lang="ru-RU" sz="1400" dirty="0"/>
              <a:t> </a:t>
            </a:r>
            <a:r>
              <a:rPr lang="ru-RU" sz="1400" dirty="0" err="1"/>
              <a:t>Қазақстан</a:t>
            </a:r>
            <a:r>
              <a:rPr lang="ru-RU" sz="1400" dirty="0"/>
              <a:t> </a:t>
            </a:r>
            <a:r>
              <a:rPr lang="ru-RU" sz="1400" dirty="0" err="1"/>
              <a:t>Республикасының</a:t>
            </a:r>
            <a:r>
              <a:rPr lang="ru-RU" sz="1400" dirty="0"/>
              <a:t> </a:t>
            </a:r>
            <a:r>
              <a:rPr lang="ru-RU" sz="1400" dirty="0" err="1"/>
              <a:t>Үкіметі</a:t>
            </a:r>
            <a:r>
              <a:rPr lang="ru-RU" sz="1400" dirty="0"/>
              <a:t> </a:t>
            </a:r>
            <a:r>
              <a:rPr lang="ru-RU" sz="1400" dirty="0" err="1"/>
              <a:t>айқындаған</a:t>
            </a:r>
            <a:r>
              <a:rPr lang="ru-RU" sz="1400" dirty="0"/>
              <a:t> </a:t>
            </a:r>
            <a:r>
              <a:rPr lang="ru-RU" sz="1400" dirty="0" err="1"/>
              <a:t>басым</a:t>
            </a:r>
            <a:r>
              <a:rPr lang="ru-RU" sz="1400" dirty="0"/>
              <a:t> </a:t>
            </a:r>
            <a:r>
              <a:rPr lang="ru-RU" sz="1400" dirty="0" err="1"/>
              <a:t>қызмет</a:t>
            </a:r>
            <a:r>
              <a:rPr lang="ru-RU" sz="1400" dirty="0"/>
              <a:t> </a:t>
            </a:r>
            <a:r>
              <a:rPr lang="ru-RU" sz="1400" dirty="0" err="1"/>
              <a:t>түрлері</a:t>
            </a:r>
            <a:r>
              <a:rPr lang="ru-RU" sz="1400" dirty="0"/>
              <a:t> </a:t>
            </a:r>
            <a:r>
              <a:rPr lang="ru-RU" sz="1400" dirty="0" err="1"/>
              <a:t>бойынша</a:t>
            </a:r>
            <a:r>
              <a:rPr lang="ru-RU" sz="1400" dirty="0"/>
              <a:t> </a:t>
            </a:r>
            <a:r>
              <a:rPr lang="ru-RU" sz="1400" dirty="0" err="1"/>
              <a:t>беріледі</a:t>
            </a:r>
            <a:r>
              <a:rPr lang="ru-RU" sz="1400" dirty="0"/>
              <a:t>. (14.01.2016 № 13 </a:t>
            </a:r>
            <a:r>
              <a:rPr lang="ru-RU" sz="1400" dirty="0" err="1"/>
              <a:t>қаулының</a:t>
            </a:r>
            <a:r>
              <a:rPr lang="ru-RU" sz="1400" dirty="0"/>
              <a:t> 3 </a:t>
            </a:r>
            <a:r>
              <a:rPr lang="ru-RU" sz="1400" dirty="0" err="1"/>
              <a:t>бөлігі</a:t>
            </a:r>
            <a:r>
              <a:rPr lang="ru-RU" sz="1400" dirty="0" smtClean="0"/>
              <a:t>)</a:t>
            </a:r>
            <a:endParaRPr lang="ru-RU" sz="1400" dirty="0"/>
          </a:p>
        </p:txBody>
      </p:sp>
      <p:sp>
        <p:nvSpPr>
          <p:cNvPr id="8" name="Объект 4"/>
          <p:cNvSpPr txBox="1">
            <a:spLocks/>
          </p:cNvSpPr>
          <p:nvPr/>
        </p:nvSpPr>
        <p:spPr>
          <a:xfrm>
            <a:off x="6982691" y="2726576"/>
            <a:ext cx="5050511" cy="4059236"/>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ru-RU" sz="7200" b="1" dirty="0" smtClean="0"/>
              <a:t>ҚҰЖАТТАР</a:t>
            </a:r>
            <a:endParaRPr lang="ru-RU" sz="7200" b="1" dirty="0"/>
          </a:p>
          <a:p>
            <a:pPr algn="just"/>
            <a:r>
              <a:rPr lang="ru-RU" sz="4800" dirty="0"/>
              <a:t>1) </a:t>
            </a:r>
            <a:r>
              <a:rPr lang="ru-RU" sz="4800" dirty="0" err="1"/>
              <a:t>Қазақстан</a:t>
            </a:r>
            <a:r>
              <a:rPr lang="ru-RU" sz="4800" dirty="0"/>
              <a:t> </a:t>
            </a:r>
            <a:r>
              <a:rPr lang="ru-RU" sz="4800" dirty="0" err="1"/>
              <a:t>Республикасының</a:t>
            </a:r>
            <a:r>
              <a:rPr lang="ru-RU" sz="4800" dirty="0"/>
              <a:t> </a:t>
            </a:r>
            <a:r>
              <a:rPr lang="ru-RU" sz="4800" dirty="0" err="1"/>
              <a:t>бухгалтерлік</a:t>
            </a:r>
            <a:r>
              <a:rPr lang="ru-RU" sz="4800" dirty="0"/>
              <a:t> </a:t>
            </a:r>
            <a:r>
              <a:rPr lang="ru-RU" sz="4800" dirty="0" err="1"/>
              <a:t>есеп</a:t>
            </a:r>
            <a:r>
              <a:rPr lang="ru-RU" sz="4800" dirty="0"/>
              <a:t> пен </a:t>
            </a:r>
            <a:r>
              <a:rPr lang="ru-RU" sz="4800" dirty="0" err="1"/>
              <a:t>қаржылық</a:t>
            </a:r>
            <a:r>
              <a:rPr lang="ru-RU" sz="4800" dirty="0"/>
              <a:t> </a:t>
            </a:r>
            <a:r>
              <a:rPr lang="ru-RU" sz="4800" dirty="0" err="1"/>
              <a:t>есептілік</a:t>
            </a:r>
            <a:r>
              <a:rPr lang="ru-RU" sz="4800" dirty="0"/>
              <a:t> </a:t>
            </a:r>
            <a:r>
              <a:rPr lang="ru-RU" sz="4800" dirty="0" err="1"/>
              <a:t>туралы</a:t>
            </a:r>
            <a:r>
              <a:rPr lang="ru-RU" sz="4800" dirty="0"/>
              <a:t> </a:t>
            </a:r>
            <a:r>
              <a:rPr lang="ru-RU" sz="4800" dirty="0" err="1"/>
              <a:t>заңнамасына</a:t>
            </a:r>
            <a:r>
              <a:rPr lang="ru-RU" sz="4800" dirty="0"/>
              <a:t> </a:t>
            </a:r>
            <a:r>
              <a:rPr lang="ru-RU" sz="4800" dirty="0" err="1"/>
              <a:t>сәйкес</a:t>
            </a:r>
            <a:r>
              <a:rPr lang="ru-RU" sz="4800" dirty="0"/>
              <a:t> </a:t>
            </a:r>
            <a:r>
              <a:rPr lang="ru-RU" sz="4800" dirty="0" err="1"/>
              <a:t>ресімделген</a:t>
            </a:r>
            <a:r>
              <a:rPr lang="ru-RU" sz="4800" dirty="0"/>
              <a:t> </a:t>
            </a:r>
            <a:r>
              <a:rPr lang="ru-RU" sz="4800" dirty="0" err="1"/>
              <a:t>бастапқы</a:t>
            </a:r>
            <a:r>
              <a:rPr lang="ru-RU" sz="4800" dirty="0"/>
              <a:t> </a:t>
            </a:r>
            <a:r>
              <a:rPr lang="ru-RU" sz="4800" dirty="0" err="1"/>
              <a:t>есепке</a:t>
            </a:r>
            <a:r>
              <a:rPr lang="ru-RU" sz="4800" dirty="0"/>
              <a:t> </a:t>
            </a:r>
            <a:r>
              <a:rPr lang="ru-RU" sz="4800" dirty="0" err="1"/>
              <a:t>алу</a:t>
            </a:r>
            <a:r>
              <a:rPr lang="ru-RU" sz="4800" dirty="0"/>
              <a:t> </a:t>
            </a:r>
            <a:r>
              <a:rPr lang="ru-RU" sz="4800" dirty="0" err="1" smtClean="0"/>
              <a:t>құжаттары</a:t>
            </a:r>
            <a:endParaRPr lang="ru-RU" sz="4800" dirty="0" smtClean="0"/>
          </a:p>
          <a:p>
            <a:pPr algn="just"/>
            <a:r>
              <a:rPr lang="ru-RU" sz="4800" dirty="0" smtClean="0"/>
              <a:t>2</a:t>
            </a:r>
            <a:r>
              <a:rPr lang="ru-RU" sz="4800" dirty="0"/>
              <a:t>) </a:t>
            </a:r>
            <a:r>
              <a:rPr lang="ru-RU" sz="4800" dirty="0" err="1"/>
              <a:t>Қазақстан</a:t>
            </a:r>
            <a:r>
              <a:rPr lang="ru-RU" sz="4800" dirty="0"/>
              <a:t> </a:t>
            </a:r>
            <a:r>
              <a:rPr lang="ru-RU" sz="4800" dirty="0" err="1"/>
              <a:t>Республикасының</a:t>
            </a:r>
            <a:r>
              <a:rPr lang="ru-RU" sz="4800" dirty="0"/>
              <a:t> </a:t>
            </a:r>
            <a:r>
              <a:rPr lang="ru-RU" sz="4800" dirty="0" err="1"/>
              <a:t>салық</a:t>
            </a:r>
            <a:r>
              <a:rPr lang="ru-RU" sz="4800" dirty="0"/>
              <a:t> </a:t>
            </a:r>
            <a:r>
              <a:rPr lang="ru-RU" sz="4800" dirty="0" err="1"/>
              <a:t>заңнамасына</a:t>
            </a:r>
            <a:r>
              <a:rPr lang="ru-RU" sz="4800" dirty="0"/>
              <a:t> </a:t>
            </a:r>
            <a:r>
              <a:rPr lang="ru-RU" sz="4800" dirty="0" err="1"/>
              <a:t>сәйкес</a:t>
            </a:r>
            <a:r>
              <a:rPr lang="ru-RU" sz="4800" dirty="0"/>
              <a:t> </a:t>
            </a:r>
            <a:r>
              <a:rPr lang="ru-RU" sz="4800" dirty="0" err="1"/>
              <a:t>ресімделген</a:t>
            </a:r>
            <a:r>
              <a:rPr lang="ru-RU" sz="4800" dirty="0"/>
              <a:t> </a:t>
            </a:r>
            <a:r>
              <a:rPr lang="ru-RU" sz="4800" dirty="0" err="1"/>
              <a:t>шот-фактуралар</a:t>
            </a:r>
            <a:r>
              <a:rPr lang="ru-RU" sz="4800" dirty="0" smtClean="0"/>
              <a:t>;</a:t>
            </a:r>
          </a:p>
          <a:p>
            <a:pPr algn="just"/>
            <a:r>
              <a:rPr lang="ru-RU" sz="4800" dirty="0" smtClean="0"/>
              <a:t>3</a:t>
            </a:r>
            <a:r>
              <a:rPr lang="ru-RU" sz="4800" dirty="0"/>
              <a:t>) </a:t>
            </a:r>
            <a:r>
              <a:rPr lang="ru-RU" sz="4800" dirty="0" err="1"/>
              <a:t>Қазақстан</a:t>
            </a:r>
            <a:r>
              <a:rPr lang="ru-RU" sz="4800" dirty="0"/>
              <a:t> </a:t>
            </a:r>
            <a:r>
              <a:rPr lang="ru-RU" sz="4800" dirty="0" err="1"/>
              <a:t>Республикасының</a:t>
            </a:r>
            <a:r>
              <a:rPr lang="ru-RU" sz="4800" dirty="0"/>
              <a:t> </a:t>
            </a:r>
            <a:r>
              <a:rPr lang="ru-RU" sz="4800" dirty="0" err="1"/>
              <a:t>кеден</a:t>
            </a:r>
            <a:r>
              <a:rPr lang="ru-RU" sz="4800" dirty="0"/>
              <a:t> </a:t>
            </a:r>
            <a:r>
              <a:rPr lang="ru-RU" sz="4800" dirty="0" err="1"/>
              <a:t>заңнамасына</a:t>
            </a:r>
            <a:r>
              <a:rPr lang="ru-RU" sz="4800" dirty="0"/>
              <a:t> </a:t>
            </a:r>
            <a:r>
              <a:rPr lang="ru-RU" sz="4800" dirty="0" err="1"/>
              <a:t>сәйкес</a:t>
            </a:r>
            <a:r>
              <a:rPr lang="ru-RU" sz="4800" dirty="0"/>
              <a:t> </a:t>
            </a:r>
            <a:r>
              <a:rPr lang="ru-RU" sz="4800" dirty="0" err="1"/>
              <a:t>ресімделген</a:t>
            </a:r>
            <a:r>
              <a:rPr lang="ru-RU" sz="4800" dirty="0"/>
              <a:t> </a:t>
            </a:r>
            <a:r>
              <a:rPr lang="ru-RU" sz="4800" dirty="0" err="1"/>
              <a:t>кедендік</a:t>
            </a:r>
            <a:r>
              <a:rPr lang="ru-RU" sz="4800" dirty="0"/>
              <a:t> </a:t>
            </a:r>
            <a:r>
              <a:rPr lang="ru-RU" sz="4800" dirty="0" err="1"/>
              <a:t>декларациялар</a:t>
            </a:r>
            <a:r>
              <a:rPr lang="ru-RU" sz="4800" dirty="0" smtClean="0"/>
              <a:t>.</a:t>
            </a:r>
          </a:p>
          <a:p>
            <a:pPr algn="just"/>
            <a:r>
              <a:rPr lang="ru-RU" sz="4800" dirty="0" smtClean="0"/>
              <a:t>5</a:t>
            </a:r>
            <a:r>
              <a:rPr lang="ru-RU" sz="4800" dirty="0"/>
              <a:t>. </a:t>
            </a:r>
            <a:r>
              <a:rPr lang="ru-RU" sz="4800" dirty="0" err="1"/>
              <a:t>Инвестициялық</a:t>
            </a:r>
            <a:r>
              <a:rPr lang="ru-RU" sz="4800" dirty="0"/>
              <a:t> субсидия </a:t>
            </a:r>
            <a:r>
              <a:rPr lang="ru-RU" sz="4800" dirty="0" err="1"/>
              <a:t>төлемдерінің</a:t>
            </a:r>
            <a:r>
              <a:rPr lang="ru-RU" sz="4800" dirty="0"/>
              <a:t> </a:t>
            </a:r>
            <a:r>
              <a:rPr lang="ru-RU" sz="4800" dirty="0" err="1"/>
              <a:t>кестесі</a:t>
            </a:r>
            <a:r>
              <a:rPr lang="ru-RU" sz="4800" dirty="0"/>
              <a:t> мен </a:t>
            </a:r>
            <a:r>
              <a:rPr lang="ru-RU" sz="4800" dirty="0" err="1"/>
              <a:t>жылдық</a:t>
            </a:r>
            <a:r>
              <a:rPr lang="ru-RU" sz="4800" dirty="0"/>
              <a:t> </a:t>
            </a:r>
            <a:r>
              <a:rPr lang="ru-RU" sz="4800" dirty="0" err="1"/>
              <a:t>көлемі</a:t>
            </a:r>
            <a:r>
              <a:rPr lang="ru-RU" sz="4800" dirty="0"/>
              <a:t> </a:t>
            </a:r>
            <a:r>
              <a:rPr lang="ru-RU" sz="4800" dirty="0" err="1"/>
              <a:t>инвестициялық</a:t>
            </a:r>
            <a:r>
              <a:rPr lang="ru-RU" sz="4800" dirty="0"/>
              <a:t> </a:t>
            </a:r>
            <a:r>
              <a:rPr lang="ru-RU" sz="4800" dirty="0" err="1"/>
              <a:t>субсидияны</a:t>
            </a:r>
            <a:r>
              <a:rPr lang="ru-RU" sz="4800" dirty="0"/>
              <a:t> </a:t>
            </a:r>
            <a:r>
              <a:rPr lang="ru-RU" sz="4800" dirty="0" err="1"/>
              <a:t>кемінде</a:t>
            </a:r>
            <a:r>
              <a:rPr lang="ru-RU" sz="4800" dirty="0"/>
              <a:t> </a:t>
            </a:r>
            <a:r>
              <a:rPr lang="ru-RU" sz="4800" dirty="0" err="1"/>
              <a:t>үш</a:t>
            </a:r>
            <a:r>
              <a:rPr lang="ru-RU" sz="4800" dirty="0"/>
              <a:t> </a:t>
            </a:r>
            <a:r>
              <a:rPr lang="ru-RU" sz="4800" dirty="0" err="1"/>
              <a:t>жыл</a:t>
            </a:r>
            <a:r>
              <a:rPr lang="ru-RU" sz="4800" dirty="0"/>
              <a:t>, </a:t>
            </a:r>
            <a:r>
              <a:rPr lang="ru-RU" sz="4800" dirty="0" err="1"/>
              <a:t>бірақ</a:t>
            </a:r>
            <a:r>
              <a:rPr lang="ru-RU" sz="4800" dirty="0"/>
              <a:t> </a:t>
            </a:r>
            <a:r>
              <a:rPr lang="ru-RU" sz="4800" dirty="0" err="1"/>
              <a:t>инвестициялық</a:t>
            </a:r>
            <a:r>
              <a:rPr lang="ru-RU" sz="4800" dirty="0"/>
              <a:t> </a:t>
            </a:r>
            <a:r>
              <a:rPr lang="ru-RU" sz="4800" dirty="0" err="1"/>
              <a:t>келісімшарттың</a:t>
            </a:r>
            <a:r>
              <a:rPr lang="ru-RU" sz="4800" dirty="0"/>
              <a:t> </a:t>
            </a:r>
            <a:r>
              <a:rPr lang="ru-RU" sz="4800" dirty="0" err="1"/>
              <a:t>қолданылу</a:t>
            </a:r>
            <a:r>
              <a:rPr lang="ru-RU" sz="4800" dirty="0"/>
              <a:t> </a:t>
            </a:r>
            <a:r>
              <a:rPr lang="ru-RU" sz="4800" dirty="0" err="1"/>
              <a:t>мерзімінен</a:t>
            </a:r>
            <a:r>
              <a:rPr lang="ru-RU" sz="4800" dirty="0"/>
              <a:t> </a:t>
            </a:r>
            <a:r>
              <a:rPr lang="ru-RU" sz="4800" dirty="0" err="1"/>
              <a:t>аспайтын</a:t>
            </a:r>
            <a:r>
              <a:rPr lang="ru-RU" sz="4800" dirty="0"/>
              <a:t> </a:t>
            </a:r>
            <a:r>
              <a:rPr lang="ru-RU" sz="4800" dirty="0" err="1"/>
              <a:t>кезеңге</a:t>
            </a:r>
            <a:r>
              <a:rPr lang="ru-RU" sz="4800" dirty="0"/>
              <a:t> </a:t>
            </a:r>
            <a:r>
              <a:rPr lang="ru-RU" sz="4800" dirty="0" err="1"/>
              <a:t>тең</a:t>
            </a:r>
            <a:r>
              <a:rPr lang="ru-RU" sz="4800" dirty="0"/>
              <a:t> </a:t>
            </a:r>
            <a:r>
              <a:rPr lang="ru-RU" sz="4800" dirty="0" err="1"/>
              <a:t>үлестермен</a:t>
            </a:r>
            <a:r>
              <a:rPr lang="ru-RU" sz="4800" dirty="0"/>
              <a:t> </a:t>
            </a:r>
            <a:r>
              <a:rPr lang="ru-RU" sz="4800" dirty="0" err="1"/>
              <a:t>бөлу</a:t>
            </a:r>
            <a:r>
              <a:rPr lang="ru-RU" sz="4800" dirty="0"/>
              <a:t> </a:t>
            </a:r>
            <a:r>
              <a:rPr lang="ru-RU" sz="4800" dirty="0" err="1"/>
              <a:t>жолымен</a:t>
            </a:r>
            <a:r>
              <a:rPr lang="ru-RU" sz="4800" dirty="0"/>
              <a:t> </a:t>
            </a:r>
            <a:r>
              <a:rPr lang="ru-RU" sz="4800" dirty="0" err="1"/>
              <a:t>инвестициялық</a:t>
            </a:r>
            <a:r>
              <a:rPr lang="ru-RU" sz="4800" dirty="0"/>
              <a:t> </a:t>
            </a:r>
            <a:r>
              <a:rPr lang="ru-RU" sz="4800" dirty="0" err="1"/>
              <a:t>келісімшарт</a:t>
            </a:r>
            <a:r>
              <a:rPr lang="ru-RU" sz="4800" dirty="0"/>
              <a:t> </a:t>
            </a:r>
            <a:r>
              <a:rPr lang="ru-RU" sz="4800" dirty="0" err="1"/>
              <a:t>шеңберінде</a:t>
            </a:r>
            <a:r>
              <a:rPr lang="ru-RU" sz="4800" dirty="0"/>
              <a:t> </a:t>
            </a:r>
            <a:r>
              <a:rPr lang="ru-RU" sz="4800" dirty="0" err="1"/>
              <a:t>белгіленеді</a:t>
            </a:r>
            <a:r>
              <a:rPr lang="ru-RU" sz="4800" dirty="0" smtClean="0"/>
              <a:t>.</a:t>
            </a:r>
          </a:p>
          <a:p>
            <a:pPr algn="just"/>
            <a:r>
              <a:rPr lang="ru-RU" sz="4800" dirty="0" smtClean="0"/>
              <a:t>6</a:t>
            </a:r>
            <a:r>
              <a:rPr lang="ru-RU" sz="4800" dirty="0"/>
              <a:t>. </a:t>
            </a:r>
            <a:r>
              <a:rPr lang="ru-RU" sz="4800" dirty="0" err="1"/>
              <a:t>Инвестициялық</a:t>
            </a:r>
            <a:r>
              <a:rPr lang="ru-RU" sz="4800" dirty="0"/>
              <a:t> </a:t>
            </a:r>
            <a:r>
              <a:rPr lang="ru-RU" sz="4800" dirty="0" err="1"/>
              <a:t>субсидияны</a:t>
            </a:r>
            <a:r>
              <a:rPr lang="ru-RU" sz="4800" dirty="0"/>
              <a:t> </a:t>
            </a:r>
            <a:r>
              <a:rPr lang="ru-RU" sz="4800" dirty="0" err="1"/>
              <a:t>төлеу</a:t>
            </a:r>
            <a:r>
              <a:rPr lang="ru-RU" sz="4800" dirty="0"/>
              <a:t> </a:t>
            </a:r>
            <a:r>
              <a:rPr lang="ru-RU" sz="4800" dirty="0" err="1"/>
              <a:t>инвестициялық</a:t>
            </a:r>
            <a:r>
              <a:rPr lang="ru-RU" sz="4800" dirty="0"/>
              <a:t> </a:t>
            </a:r>
            <a:r>
              <a:rPr lang="ru-RU" sz="4800" dirty="0" err="1"/>
              <a:t>келісімшартта</a:t>
            </a:r>
            <a:r>
              <a:rPr lang="ru-RU" sz="4800" dirty="0"/>
              <a:t> </a:t>
            </a:r>
            <a:r>
              <a:rPr lang="ru-RU" sz="4800" dirty="0" err="1"/>
              <a:t>белгіленген</a:t>
            </a:r>
            <a:r>
              <a:rPr lang="ru-RU" sz="4800" dirty="0"/>
              <a:t> </a:t>
            </a:r>
            <a:r>
              <a:rPr lang="ru-RU" sz="4800" dirty="0" err="1"/>
              <a:t>өндірістік</a:t>
            </a:r>
            <a:r>
              <a:rPr lang="ru-RU" sz="4800" dirty="0"/>
              <a:t> </a:t>
            </a:r>
            <a:r>
              <a:rPr lang="ru-RU" sz="4800" dirty="0" err="1"/>
              <a:t>көрсеткіштерді</a:t>
            </a:r>
            <a:r>
              <a:rPr lang="ru-RU" sz="4800" dirty="0"/>
              <a:t> </a:t>
            </a:r>
            <a:r>
              <a:rPr lang="ru-RU" sz="4800" dirty="0" err="1"/>
              <a:t>орындау</a:t>
            </a:r>
            <a:r>
              <a:rPr lang="ru-RU" sz="4800" dirty="0"/>
              <a:t> </a:t>
            </a:r>
            <a:r>
              <a:rPr lang="ru-RU" sz="4800" dirty="0" err="1"/>
              <a:t>шартымен</a:t>
            </a:r>
            <a:r>
              <a:rPr lang="ru-RU" sz="4800" dirty="0"/>
              <a:t> </a:t>
            </a:r>
            <a:r>
              <a:rPr lang="ru-RU" sz="4800" dirty="0" err="1"/>
              <a:t>өндіріс</a:t>
            </a:r>
            <a:r>
              <a:rPr lang="ru-RU" sz="4800" dirty="0"/>
              <a:t> </a:t>
            </a:r>
            <a:r>
              <a:rPr lang="ru-RU" sz="4800" dirty="0" err="1"/>
              <a:t>толық</a:t>
            </a:r>
            <a:r>
              <a:rPr lang="ru-RU" sz="4800" dirty="0"/>
              <a:t> </a:t>
            </a:r>
            <a:r>
              <a:rPr lang="ru-RU" sz="4800" dirty="0" err="1"/>
              <a:t>көлемде</a:t>
            </a:r>
            <a:r>
              <a:rPr lang="ru-RU" sz="4800" dirty="0"/>
              <a:t> </a:t>
            </a:r>
            <a:r>
              <a:rPr lang="ru-RU" sz="4800" dirty="0" err="1"/>
              <a:t>пайдалануға</a:t>
            </a:r>
            <a:r>
              <a:rPr lang="ru-RU" sz="4800" dirty="0"/>
              <a:t> </a:t>
            </a:r>
            <a:r>
              <a:rPr lang="ru-RU" sz="4800" dirty="0" err="1"/>
              <a:t>берілгеннен</a:t>
            </a:r>
            <a:r>
              <a:rPr lang="ru-RU" sz="4800" dirty="0"/>
              <a:t> </a:t>
            </a:r>
            <a:r>
              <a:rPr lang="ru-RU" sz="4800" dirty="0" err="1"/>
              <a:t>кейін</a:t>
            </a:r>
            <a:r>
              <a:rPr lang="ru-RU" sz="4800" dirty="0"/>
              <a:t> </a:t>
            </a:r>
            <a:r>
              <a:rPr lang="ru-RU" sz="4800" dirty="0" err="1"/>
              <a:t>жобаны</a:t>
            </a:r>
            <a:r>
              <a:rPr lang="ru-RU" sz="4800" dirty="0"/>
              <a:t> </a:t>
            </a:r>
            <a:r>
              <a:rPr lang="ru-RU" sz="4800" dirty="0" err="1"/>
              <a:t>іске</a:t>
            </a:r>
            <a:r>
              <a:rPr lang="ru-RU" sz="4800" dirty="0"/>
              <a:t> </a:t>
            </a:r>
            <a:r>
              <a:rPr lang="ru-RU" sz="4800" dirty="0" err="1"/>
              <a:t>асыру</a:t>
            </a:r>
            <a:r>
              <a:rPr lang="ru-RU" sz="4800" dirty="0"/>
              <a:t> </a:t>
            </a:r>
            <a:r>
              <a:rPr lang="ru-RU" sz="4800" dirty="0" err="1"/>
              <a:t>орны</a:t>
            </a:r>
            <a:r>
              <a:rPr lang="ru-RU" sz="4800" dirty="0"/>
              <a:t> </a:t>
            </a:r>
            <a:r>
              <a:rPr lang="ru-RU" sz="4800" dirty="0" err="1"/>
              <a:t>бойынша</a:t>
            </a:r>
            <a:r>
              <a:rPr lang="ru-RU" sz="4800" dirty="0"/>
              <a:t> </a:t>
            </a:r>
            <a:r>
              <a:rPr lang="ru-RU" sz="4800" dirty="0" err="1"/>
              <a:t>облыстың</a:t>
            </a:r>
            <a:r>
              <a:rPr lang="ru-RU" sz="4800" dirty="0"/>
              <a:t>, </a:t>
            </a:r>
            <a:r>
              <a:rPr lang="ru-RU" sz="4800" dirty="0" err="1"/>
              <a:t>республикалық</a:t>
            </a:r>
            <a:r>
              <a:rPr lang="ru-RU" sz="4800" dirty="0"/>
              <a:t> </a:t>
            </a:r>
            <a:r>
              <a:rPr lang="ru-RU" sz="4800" dirty="0" err="1"/>
              <a:t>маңызы</a:t>
            </a:r>
            <a:r>
              <a:rPr lang="ru-RU" sz="4800" dirty="0"/>
              <a:t> бар </a:t>
            </a:r>
            <a:r>
              <a:rPr lang="ru-RU" sz="4800" dirty="0" err="1"/>
              <a:t>қаланың</a:t>
            </a:r>
            <a:r>
              <a:rPr lang="ru-RU" sz="4800" dirty="0"/>
              <a:t> </a:t>
            </a:r>
            <a:r>
              <a:rPr lang="ru-RU" sz="4800" dirty="0" err="1"/>
              <a:t>және</a:t>
            </a:r>
            <a:r>
              <a:rPr lang="ru-RU" sz="4800" dirty="0"/>
              <a:t> </a:t>
            </a:r>
            <a:r>
              <a:rPr lang="ru-RU" sz="4800" dirty="0" err="1"/>
              <a:t>астананың</a:t>
            </a:r>
            <a:r>
              <a:rPr lang="ru-RU" sz="4800" dirty="0"/>
              <a:t> </a:t>
            </a:r>
            <a:r>
              <a:rPr lang="ru-RU" sz="4800" dirty="0" err="1"/>
              <a:t>жергілікті</a:t>
            </a:r>
            <a:r>
              <a:rPr lang="ru-RU" sz="4800" dirty="0"/>
              <a:t> </a:t>
            </a:r>
            <a:r>
              <a:rPr lang="ru-RU" sz="4800" dirty="0" err="1"/>
              <a:t>атқарушы</a:t>
            </a:r>
            <a:r>
              <a:rPr lang="ru-RU" sz="4800" dirty="0"/>
              <a:t> </a:t>
            </a:r>
            <a:r>
              <a:rPr lang="ru-RU" sz="4800" dirty="0" err="1"/>
              <a:t>органының</a:t>
            </a:r>
            <a:r>
              <a:rPr lang="ru-RU" sz="4800" dirty="0"/>
              <a:t> </a:t>
            </a:r>
            <a:r>
              <a:rPr lang="ru-RU" sz="4800" dirty="0" err="1"/>
              <a:t>келісімі</a:t>
            </a:r>
            <a:r>
              <a:rPr lang="ru-RU" sz="4800" dirty="0"/>
              <a:t> </a:t>
            </a:r>
            <a:r>
              <a:rPr lang="ru-RU" sz="4800" dirty="0" err="1"/>
              <a:t>бойынша</a:t>
            </a:r>
            <a:r>
              <a:rPr lang="ru-RU" sz="4800" dirty="0"/>
              <a:t> </a:t>
            </a:r>
            <a:r>
              <a:rPr lang="ru-RU" sz="4800" dirty="0" err="1"/>
              <a:t>жүзеге</a:t>
            </a:r>
            <a:r>
              <a:rPr lang="ru-RU" sz="4800" dirty="0"/>
              <a:t> </a:t>
            </a:r>
            <a:r>
              <a:rPr lang="ru-RU" sz="4800" dirty="0" err="1"/>
              <a:t>асырылады</a:t>
            </a:r>
            <a:r>
              <a:rPr lang="ru-RU" sz="4800" dirty="0" smtClean="0"/>
              <a:t>.</a:t>
            </a:r>
          </a:p>
          <a:p>
            <a:pPr algn="just"/>
            <a:r>
              <a:rPr lang="ru-RU" sz="4800" dirty="0" smtClean="0"/>
              <a:t>7</a:t>
            </a:r>
            <a:r>
              <a:rPr lang="ru-RU" sz="4800" dirty="0"/>
              <a:t>. </a:t>
            </a:r>
            <a:r>
              <a:rPr lang="ru-RU" sz="4800" dirty="0" err="1"/>
              <a:t>Инвестициялық</a:t>
            </a:r>
            <a:r>
              <a:rPr lang="ru-RU" sz="4800" dirty="0"/>
              <a:t> субсидия беру </a:t>
            </a:r>
            <a:r>
              <a:rPr lang="ru-RU" sz="4800" dirty="0" err="1"/>
              <a:t>қағидаларын</a:t>
            </a:r>
            <a:r>
              <a:rPr lang="ru-RU" sz="4800" dirty="0"/>
              <a:t> </a:t>
            </a:r>
            <a:r>
              <a:rPr lang="ru-RU" sz="4800" dirty="0" err="1"/>
              <a:t>Қазақстан</a:t>
            </a:r>
            <a:r>
              <a:rPr lang="ru-RU" sz="4800" dirty="0"/>
              <a:t> </a:t>
            </a:r>
            <a:r>
              <a:rPr lang="ru-RU" sz="4800" dirty="0" err="1"/>
              <a:t>Республикасының</a:t>
            </a:r>
            <a:r>
              <a:rPr lang="ru-RU" sz="4800" dirty="0"/>
              <a:t> </a:t>
            </a:r>
            <a:r>
              <a:rPr lang="ru-RU" sz="4800" dirty="0" err="1"/>
              <a:t>Үкіметі</a:t>
            </a:r>
            <a:r>
              <a:rPr lang="ru-RU" sz="4800" dirty="0"/>
              <a:t> </a:t>
            </a:r>
            <a:r>
              <a:rPr lang="ru-RU" sz="4800" dirty="0" err="1"/>
              <a:t>бекітеді</a:t>
            </a:r>
            <a:r>
              <a:rPr lang="ru-RU" sz="4800" dirty="0"/>
              <a:t>.</a:t>
            </a:r>
            <a:endParaRPr lang="ru-RU" sz="4800" dirty="0"/>
          </a:p>
        </p:txBody>
      </p:sp>
      <p:sp>
        <p:nvSpPr>
          <p:cNvPr id="3" name="Номер слайда 2"/>
          <p:cNvSpPr>
            <a:spLocks noGrp="1"/>
          </p:cNvSpPr>
          <p:nvPr>
            <p:ph type="sldNum" sz="quarter" idx="12"/>
          </p:nvPr>
        </p:nvSpPr>
        <p:spPr>
          <a:xfrm>
            <a:off x="9290002" y="6420687"/>
            <a:ext cx="2743200" cy="365125"/>
          </a:xfrm>
        </p:spPr>
        <p:txBody>
          <a:bodyPr/>
          <a:lstStyle/>
          <a:p>
            <a:fld id="{8F55A4BB-2E98-4194-A9D3-F1EF16813C68}" type="slidenum">
              <a:rPr lang="ru-RU" smtClean="0"/>
              <a:t>11</a:t>
            </a:fld>
            <a:endParaRPr lang="ru-RU"/>
          </a:p>
        </p:txBody>
      </p:sp>
      <p:pic>
        <p:nvPicPr>
          <p:cNvPr id="9"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
        <p:nvSpPr>
          <p:cNvPr id="10" name="Заголовок 9"/>
          <p:cNvSpPr>
            <a:spLocks noGrp="1"/>
          </p:cNvSpPr>
          <p:nvPr>
            <p:ph type="title"/>
          </p:nvPr>
        </p:nvSpPr>
        <p:spPr>
          <a:xfrm>
            <a:off x="838200" y="121151"/>
            <a:ext cx="10515600" cy="1325563"/>
          </a:xfrm>
        </p:spPr>
        <p:txBody>
          <a:bodyPr>
            <a:normAutofit/>
          </a:bodyPr>
          <a:lstStyle/>
          <a:p>
            <a:pPr algn="ctr"/>
            <a:r>
              <a:rPr lang="kk-KZ" sz="1600" b="1" dirty="0" smtClean="0"/>
              <a:t>ИНВЕСТИЦИЯЛЫҚ ПРЕФЕРЕНЦИЯ</a:t>
            </a:r>
            <a:br>
              <a:rPr lang="kk-KZ" sz="1600" b="1" dirty="0" smtClean="0"/>
            </a:br>
            <a:r>
              <a:rPr lang="kk-KZ" sz="1600" b="1" dirty="0"/>
              <a:t/>
            </a:r>
            <a:br>
              <a:rPr lang="kk-KZ" sz="1600" b="1" dirty="0"/>
            </a:br>
            <a:r>
              <a:rPr lang="kk-KZ" sz="1600" b="1" dirty="0" smtClean="0"/>
              <a:t>ИНВЕСТИЦИЯЛЫҚ СУБСИДИЯ</a:t>
            </a:r>
            <a:endParaRPr lang="ru-RU" sz="1600" b="1" dirty="0"/>
          </a:p>
        </p:txBody>
      </p:sp>
    </p:spTree>
    <p:extLst>
      <p:ext uri="{BB962C8B-B14F-4D97-AF65-F5344CB8AC3E}">
        <p14:creationId xmlns:p14="http://schemas.microsoft.com/office/powerpoint/2010/main" val="4164909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a:spLocks noGrp="1"/>
          </p:cNvSpPr>
          <p:nvPr>
            <p:ph type="title"/>
          </p:nvPr>
        </p:nvSpPr>
        <p:spPr>
          <a:xfrm>
            <a:off x="839788" y="240632"/>
            <a:ext cx="3932237" cy="1816768"/>
          </a:xfrm>
        </p:spPr>
        <p:txBody>
          <a:bodyPr>
            <a:noAutofit/>
          </a:bodyPr>
          <a:lstStyle/>
          <a:p>
            <a:pPr algn="ctr"/>
            <a:r>
              <a:rPr lang="ru-RU" sz="1600" b="1" dirty="0" err="1"/>
              <a:t>Инвестициялық</a:t>
            </a:r>
            <a:r>
              <a:rPr lang="ru-RU" sz="1600" b="1" dirty="0"/>
              <a:t> </a:t>
            </a:r>
            <a:r>
              <a:rPr lang="ru-RU" sz="1600" b="1" dirty="0" err="1"/>
              <a:t>преференцияларды</a:t>
            </a:r>
            <a:r>
              <a:rPr lang="ru-RU" sz="1600" b="1" dirty="0"/>
              <a:t> </a:t>
            </a:r>
            <a:r>
              <a:rPr lang="ru-RU" sz="1600" b="1" dirty="0" err="1"/>
              <a:t>беруге</a:t>
            </a:r>
            <a:r>
              <a:rPr lang="ru-RU" sz="1600" b="1" dirty="0"/>
              <a:t> </a:t>
            </a:r>
            <a:r>
              <a:rPr lang="ru-RU" sz="1600" b="1" dirty="0" err="1"/>
              <a:t>өтінім</a:t>
            </a:r>
            <a:endParaRPr lang="ru-RU" sz="1600" b="1" dirty="0"/>
          </a:p>
        </p:txBody>
      </p:sp>
      <p:sp>
        <p:nvSpPr>
          <p:cNvPr id="5" name="Объект 5"/>
          <p:cNvSpPr>
            <a:spLocks noGrp="1"/>
          </p:cNvSpPr>
          <p:nvPr>
            <p:ph idx="1"/>
          </p:nvPr>
        </p:nvSpPr>
        <p:spPr>
          <a:xfrm>
            <a:off x="5173134" y="388578"/>
            <a:ext cx="6848820" cy="6160169"/>
          </a:xfrm>
        </p:spPr>
        <p:txBody>
          <a:bodyPr>
            <a:normAutofit/>
          </a:bodyPr>
          <a:lstStyle/>
          <a:p>
            <a:pPr marL="0" indent="0" algn="just">
              <a:buNone/>
            </a:pPr>
            <a:r>
              <a:rPr lang="ru-RU" sz="1600" dirty="0" err="1"/>
              <a:t>Белгіленген</a:t>
            </a:r>
            <a:r>
              <a:rPr lang="ru-RU" sz="1600" dirty="0"/>
              <a:t> </a:t>
            </a:r>
            <a:r>
              <a:rPr lang="ru-RU" sz="1600" dirty="0" err="1"/>
              <a:t>нысан</a:t>
            </a:r>
            <a:r>
              <a:rPr lang="ru-RU" sz="1600" dirty="0"/>
              <a:t> </a:t>
            </a:r>
            <a:r>
              <a:rPr lang="ru-RU" sz="1600" dirty="0" err="1"/>
              <a:t>бойынша</a:t>
            </a:r>
            <a:r>
              <a:rPr lang="ru-RU" sz="1600" dirty="0"/>
              <a:t> </a:t>
            </a:r>
            <a:r>
              <a:rPr lang="ru-RU" sz="1600" dirty="0" err="1"/>
              <a:t>өтінім</a:t>
            </a:r>
            <a:r>
              <a:rPr lang="ru-RU" sz="1600" dirty="0"/>
              <a:t> бар </a:t>
            </a:r>
            <a:r>
              <a:rPr lang="ru-RU" sz="1600" dirty="0" err="1"/>
              <a:t>болған</a:t>
            </a:r>
            <a:r>
              <a:rPr lang="ru-RU" sz="1600" dirty="0"/>
              <a:t> </a:t>
            </a:r>
            <a:r>
              <a:rPr lang="ru-RU" sz="1600" dirty="0" err="1"/>
              <a:t>жағдайда</a:t>
            </a:r>
            <a:r>
              <a:rPr lang="ru-RU" sz="1600" dirty="0"/>
              <a:t> </a:t>
            </a:r>
            <a:r>
              <a:rPr lang="ru-RU" sz="1600" dirty="0" err="1"/>
              <a:t>тіркеледі</a:t>
            </a:r>
            <a:r>
              <a:rPr lang="ru-RU" sz="1600" dirty="0" smtClean="0"/>
              <a:t>:</a:t>
            </a:r>
          </a:p>
          <a:p>
            <a:pPr marL="342900" indent="-342900" algn="just">
              <a:buAutoNum type="arabicParenR"/>
            </a:pPr>
            <a:r>
              <a:rPr lang="ru-RU" sz="1600" i="1" dirty="0" err="1" smtClean="0"/>
              <a:t>заңды</a:t>
            </a:r>
            <a:r>
              <a:rPr lang="ru-RU" sz="1600" i="1" dirty="0" smtClean="0"/>
              <a:t> </a:t>
            </a:r>
            <a:r>
              <a:rPr lang="ru-RU" sz="1600" i="1" dirty="0" err="1"/>
              <a:t>тұлғаны</a:t>
            </a:r>
            <a:r>
              <a:rPr lang="ru-RU" sz="1600" i="1" dirty="0"/>
              <a:t> </a:t>
            </a:r>
            <a:r>
              <a:rPr lang="ru-RU" sz="1600" i="1" dirty="0" err="1"/>
              <a:t>мемлекеттік</a:t>
            </a:r>
            <a:r>
              <a:rPr lang="ru-RU" sz="1600" i="1" dirty="0"/>
              <a:t> </a:t>
            </a:r>
            <a:r>
              <a:rPr lang="ru-RU" sz="1600" i="1" dirty="0" err="1"/>
              <a:t>тіркеу</a:t>
            </a:r>
            <a:r>
              <a:rPr lang="ru-RU" sz="1600" i="1" dirty="0"/>
              <a:t> (</a:t>
            </a:r>
            <a:r>
              <a:rPr lang="ru-RU" sz="1600" i="1" dirty="0" err="1"/>
              <a:t>қайта</a:t>
            </a:r>
            <a:r>
              <a:rPr lang="ru-RU" sz="1600" i="1" dirty="0"/>
              <a:t> </a:t>
            </a:r>
            <a:r>
              <a:rPr lang="ru-RU" sz="1600" i="1" dirty="0" err="1"/>
              <a:t>тіркеу</a:t>
            </a:r>
            <a:r>
              <a:rPr lang="ru-RU" sz="1600" i="1" dirty="0"/>
              <a:t>) </a:t>
            </a:r>
            <a:r>
              <a:rPr lang="ru-RU" sz="1600" i="1" dirty="0" err="1"/>
              <a:t>туралы</a:t>
            </a:r>
            <a:r>
              <a:rPr lang="ru-RU" sz="1600" i="1" dirty="0"/>
              <a:t> </a:t>
            </a:r>
            <a:r>
              <a:rPr lang="ru-RU" sz="1600" i="1" dirty="0" err="1"/>
              <a:t>анықтама</a:t>
            </a:r>
            <a:r>
              <a:rPr lang="ru-RU" sz="1600" i="1" dirty="0" smtClean="0"/>
              <a:t>;</a:t>
            </a:r>
          </a:p>
          <a:p>
            <a:pPr marL="0" indent="0" algn="just">
              <a:buNone/>
            </a:pPr>
            <a:r>
              <a:rPr lang="ru-RU" sz="1600" i="1" dirty="0" smtClean="0"/>
              <a:t> 2</a:t>
            </a:r>
            <a:r>
              <a:rPr lang="ru-RU" sz="1600" i="1" dirty="0"/>
              <a:t>) </a:t>
            </a:r>
            <a:r>
              <a:rPr lang="ru-RU" sz="1600" i="1" dirty="0" err="1"/>
              <a:t>басшының</a:t>
            </a:r>
            <a:r>
              <a:rPr lang="ru-RU" sz="1600" i="1" dirty="0"/>
              <a:t> </a:t>
            </a:r>
            <a:r>
              <a:rPr lang="ru-RU" sz="1600" i="1" dirty="0" err="1"/>
              <a:t>қолымен</a:t>
            </a:r>
            <a:r>
              <a:rPr lang="ru-RU" sz="1600" i="1" dirty="0"/>
              <a:t> </a:t>
            </a:r>
            <a:r>
              <a:rPr lang="ru-RU" sz="1600" i="1" dirty="0" err="1"/>
              <a:t>және</a:t>
            </a:r>
            <a:r>
              <a:rPr lang="ru-RU" sz="1600" i="1" dirty="0"/>
              <a:t> </a:t>
            </a:r>
            <a:r>
              <a:rPr lang="ru-RU" sz="1600" i="1" dirty="0" err="1"/>
              <a:t>заңды</a:t>
            </a:r>
            <a:r>
              <a:rPr lang="ru-RU" sz="1600" i="1" dirty="0"/>
              <a:t> </a:t>
            </a:r>
            <a:r>
              <a:rPr lang="ru-RU" sz="1600" i="1" dirty="0" err="1"/>
              <a:t>тұлғаның</a:t>
            </a:r>
            <a:r>
              <a:rPr lang="ru-RU" sz="1600" i="1" dirty="0"/>
              <a:t> </a:t>
            </a:r>
            <a:r>
              <a:rPr lang="ru-RU" sz="1600" i="1" dirty="0" err="1"/>
              <a:t>мөрімен</a:t>
            </a:r>
            <a:r>
              <a:rPr lang="ru-RU" sz="1600" i="1" dirty="0"/>
              <a:t> </a:t>
            </a:r>
            <a:r>
              <a:rPr lang="ru-RU" sz="1600" i="1" dirty="0" err="1"/>
              <a:t>расталған</a:t>
            </a:r>
            <a:r>
              <a:rPr lang="ru-RU" sz="1600" i="1" dirty="0"/>
              <a:t> </a:t>
            </a:r>
            <a:r>
              <a:rPr lang="ru-RU" sz="1600" i="1" dirty="0" err="1"/>
              <a:t>заңды</a:t>
            </a:r>
            <a:r>
              <a:rPr lang="ru-RU" sz="1600" i="1" dirty="0"/>
              <a:t> </a:t>
            </a:r>
            <a:r>
              <a:rPr lang="ru-RU" sz="1600" i="1" dirty="0" err="1"/>
              <a:t>тұлға</a:t>
            </a:r>
            <a:r>
              <a:rPr lang="ru-RU" sz="1600" i="1" dirty="0"/>
              <a:t> </a:t>
            </a:r>
            <a:r>
              <a:rPr lang="ru-RU" sz="1600" i="1" dirty="0" err="1"/>
              <a:t>жарғысының</a:t>
            </a:r>
            <a:r>
              <a:rPr lang="ru-RU" sz="1600" i="1" dirty="0"/>
              <a:t> </a:t>
            </a:r>
            <a:r>
              <a:rPr lang="ru-RU" sz="1600" i="1" dirty="0" err="1"/>
              <a:t>көшірмесі</a:t>
            </a:r>
            <a:r>
              <a:rPr lang="ru-RU" sz="1600" i="1" dirty="0"/>
              <a:t> (</a:t>
            </a:r>
            <a:r>
              <a:rPr lang="ru-RU" sz="1600" i="1" dirty="0" err="1"/>
              <a:t>ол</a:t>
            </a:r>
            <a:r>
              <a:rPr lang="ru-RU" sz="1600" i="1" dirty="0"/>
              <a:t> </a:t>
            </a:r>
            <a:r>
              <a:rPr lang="ru-RU" sz="1600" i="1" dirty="0" err="1"/>
              <a:t>болған</a:t>
            </a:r>
            <a:r>
              <a:rPr lang="ru-RU" sz="1600" i="1" dirty="0"/>
              <a:t> </a:t>
            </a:r>
            <a:r>
              <a:rPr lang="ru-RU" sz="1600" i="1" dirty="0" err="1"/>
              <a:t>жағдайда</a:t>
            </a:r>
            <a:r>
              <a:rPr lang="ru-RU" sz="1600" i="1" dirty="0" smtClean="0"/>
              <a:t>);</a:t>
            </a:r>
          </a:p>
          <a:p>
            <a:pPr marL="0" indent="0" algn="just">
              <a:buNone/>
            </a:pPr>
            <a:r>
              <a:rPr lang="ru-RU" sz="1600" i="1" dirty="0" smtClean="0"/>
              <a:t>3</a:t>
            </a:r>
            <a:r>
              <a:rPr lang="ru-RU" sz="1600" i="1" dirty="0"/>
              <a:t>) </a:t>
            </a:r>
            <a:r>
              <a:rPr lang="ru-RU" sz="1600" i="1" dirty="0" err="1"/>
              <a:t>Инвестициялар</a:t>
            </a:r>
            <a:r>
              <a:rPr lang="ru-RU" sz="1600" i="1" dirty="0"/>
              <a:t> </a:t>
            </a:r>
            <a:r>
              <a:rPr lang="ru-RU" sz="1600" i="1" dirty="0" err="1"/>
              <a:t>жөніндегі</a:t>
            </a:r>
            <a:r>
              <a:rPr lang="ru-RU" sz="1600" i="1" dirty="0"/>
              <a:t> </a:t>
            </a:r>
            <a:r>
              <a:rPr lang="ru-RU" sz="1600" i="1" dirty="0" err="1"/>
              <a:t>уәкілетті</a:t>
            </a:r>
            <a:r>
              <a:rPr lang="ru-RU" sz="1600" i="1" dirty="0"/>
              <a:t> орган </a:t>
            </a:r>
            <a:r>
              <a:rPr lang="ru-RU" sz="1600" i="1" dirty="0" err="1"/>
              <a:t>белгілейтін</a:t>
            </a:r>
            <a:r>
              <a:rPr lang="ru-RU" sz="1600" i="1" dirty="0"/>
              <a:t> </a:t>
            </a:r>
            <a:r>
              <a:rPr lang="ru-RU" sz="1600" i="1" dirty="0" err="1"/>
              <a:t>талаптарға</a:t>
            </a:r>
            <a:r>
              <a:rPr lang="ru-RU" sz="1600" i="1" dirty="0"/>
              <a:t> </a:t>
            </a:r>
            <a:r>
              <a:rPr lang="ru-RU" sz="1600" i="1" dirty="0" err="1"/>
              <a:t>сәйкес</a:t>
            </a:r>
            <a:r>
              <a:rPr lang="ru-RU" sz="1600" i="1" dirty="0"/>
              <a:t> </a:t>
            </a:r>
            <a:r>
              <a:rPr lang="ru-RU" sz="1600" i="1" dirty="0" err="1"/>
              <a:t>жасалған</a:t>
            </a:r>
            <a:r>
              <a:rPr lang="ru-RU" sz="1600" i="1" dirty="0"/>
              <a:t> </a:t>
            </a:r>
            <a:r>
              <a:rPr lang="ru-RU" sz="1600" i="1" dirty="0" err="1"/>
              <a:t>инвестициялық</a:t>
            </a:r>
            <a:r>
              <a:rPr lang="ru-RU" sz="1600" i="1" dirty="0"/>
              <a:t> </a:t>
            </a:r>
            <a:r>
              <a:rPr lang="ru-RU" sz="1600" i="1" dirty="0" err="1"/>
              <a:t>жобаның</a:t>
            </a:r>
            <a:r>
              <a:rPr lang="ru-RU" sz="1600" i="1" dirty="0"/>
              <a:t> бизнес-</a:t>
            </a:r>
            <a:r>
              <a:rPr lang="ru-RU" sz="1600" i="1" dirty="0" err="1"/>
              <a:t>жоспары</a:t>
            </a:r>
            <a:r>
              <a:rPr lang="ru-RU" sz="1600" i="1" dirty="0" smtClean="0"/>
              <a:t>;</a:t>
            </a:r>
          </a:p>
          <a:p>
            <a:pPr marL="0" indent="0" algn="just">
              <a:buNone/>
            </a:pPr>
            <a:r>
              <a:rPr lang="ru-RU" sz="1600" i="1" dirty="0" smtClean="0"/>
              <a:t>4</a:t>
            </a:r>
            <a:r>
              <a:rPr lang="ru-RU" sz="1600" i="1" dirty="0"/>
              <a:t>) </a:t>
            </a:r>
            <a:r>
              <a:rPr lang="ru-RU" sz="1600" i="1" dirty="0" err="1"/>
              <a:t>өтінім</a:t>
            </a:r>
            <a:r>
              <a:rPr lang="ru-RU" sz="1600" i="1" dirty="0"/>
              <a:t> </a:t>
            </a:r>
            <a:r>
              <a:rPr lang="ru-RU" sz="1600" i="1" dirty="0" err="1"/>
              <a:t>берген</a:t>
            </a:r>
            <a:r>
              <a:rPr lang="ru-RU" sz="1600" i="1" dirty="0"/>
              <a:t> </a:t>
            </a:r>
            <a:r>
              <a:rPr lang="ru-RU" sz="1600" i="1" dirty="0" err="1"/>
              <a:t>Қазақстан</a:t>
            </a:r>
            <a:r>
              <a:rPr lang="ru-RU" sz="1600" i="1" dirty="0"/>
              <a:t> </a:t>
            </a:r>
            <a:r>
              <a:rPr lang="ru-RU" sz="1600" i="1" dirty="0" err="1"/>
              <a:t>Республикасының</a:t>
            </a:r>
            <a:r>
              <a:rPr lang="ru-RU" sz="1600" i="1" dirty="0"/>
              <a:t> </a:t>
            </a:r>
            <a:r>
              <a:rPr lang="ru-RU" sz="1600" i="1" dirty="0" err="1"/>
              <a:t>заңды</a:t>
            </a:r>
            <a:r>
              <a:rPr lang="ru-RU" sz="1600" i="1" dirty="0"/>
              <a:t> </a:t>
            </a:r>
            <a:r>
              <a:rPr lang="ru-RU" sz="1600" i="1" dirty="0" err="1"/>
              <a:t>тұлғасы</a:t>
            </a:r>
            <a:r>
              <a:rPr lang="ru-RU" sz="1600" i="1" dirty="0"/>
              <a:t> </a:t>
            </a:r>
            <a:r>
              <a:rPr lang="ru-RU" sz="1600" i="1" dirty="0" err="1"/>
              <a:t>сұратқан</a:t>
            </a:r>
            <a:r>
              <a:rPr lang="ru-RU" sz="1600" i="1" dirty="0"/>
              <a:t> </a:t>
            </a:r>
            <a:r>
              <a:rPr lang="ru-RU" sz="1600" i="1" dirty="0" err="1"/>
              <a:t>мемлекеттік</a:t>
            </a:r>
            <a:r>
              <a:rPr lang="ru-RU" sz="1600" i="1" dirty="0"/>
              <a:t> </a:t>
            </a:r>
            <a:r>
              <a:rPr lang="ru-RU" sz="1600" i="1" dirty="0" err="1"/>
              <a:t>заттай</a:t>
            </a:r>
            <a:r>
              <a:rPr lang="ru-RU" sz="1600" i="1" dirty="0"/>
              <a:t> </a:t>
            </a:r>
            <a:r>
              <a:rPr lang="ru-RU" sz="1600" i="1" dirty="0" err="1"/>
              <a:t>гранттың</a:t>
            </a:r>
            <a:r>
              <a:rPr lang="ru-RU" sz="1600" i="1" dirty="0"/>
              <a:t> </a:t>
            </a:r>
            <a:r>
              <a:rPr lang="ru-RU" sz="1600" i="1" dirty="0" err="1"/>
              <a:t>мөлшерін</a:t>
            </a:r>
            <a:r>
              <a:rPr lang="ru-RU" sz="1600" i="1" dirty="0"/>
              <a:t> (</a:t>
            </a:r>
            <a:r>
              <a:rPr lang="ru-RU" sz="1600" i="1" dirty="0" err="1"/>
              <a:t>құнын</a:t>
            </a:r>
            <a:r>
              <a:rPr lang="ru-RU" sz="1600" i="1" dirty="0"/>
              <a:t>) </a:t>
            </a:r>
            <a:r>
              <a:rPr lang="ru-RU" sz="1600" i="1" dirty="0" err="1"/>
              <a:t>және</a:t>
            </a:r>
            <a:r>
              <a:rPr lang="ru-RU" sz="1600" i="1" dirty="0"/>
              <a:t> оны </a:t>
            </a:r>
            <a:r>
              <a:rPr lang="ru-RU" sz="1600" i="1" dirty="0" err="1"/>
              <a:t>беруді</a:t>
            </a:r>
            <a:r>
              <a:rPr lang="ru-RU" sz="1600" i="1" dirty="0"/>
              <a:t> </a:t>
            </a:r>
            <a:r>
              <a:rPr lang="ru-RU" sz="1600" i="1" dirty="0" err="1"/>
              <a:t>алдын</a:t>
            </a:r>
            <a:r>
              <a:rPr lang="ru-RU" sz="1600" i="1" dirty="0"/>
              <a:t> ала </a:t>
            </a:r>
            <a:r>
              <a:rPr lang="ru-RU" sz="1600" i="1" dirty="0" err="1"/>
              <a:t>келісуді</a:t>
            </a:r>
            <a:r>
              <a:rPr lang="ru-RU" sz="1600" i="1" dirty="0"/>
              <a:t> </a:t>
            </a:r>
            <a:r>
              <a:rPr lang="ru-RU" sz="1600" i="1" dirty="0" err="1"/>
              <a:t>растайтын</a:t>
            </a:r>
            <a:r>
              <a:rPr lang="ru-RU" sz="1600" i="1" dirty="0"/>
              <a:t> </a:t>
            </a:r>
            <a:r>
              <a:rPr lang="ru-RU" sz="1600" i="1" dirty="0" err="1" smtClean="0"/>
              <a:t>құжаттарды</a:t>
            </a:r>
            <a:r>
              <a:rPr lang="ru-RU" sz="1600" i="1" dirty="0" smtClean="0"/>
              <a:t>;</a:t>
            </a:r>
          </a:p>
          <a:p>
            <a:pPr marL="0" indent="0" algn="just">
              <a:buNone/>
            </a:pPr>
            <a:r>
              <a:rPr lang="ru-RU" sz="1600" i="1" dirty="0"/>
              <a:t>5</a:t>
            </a:r>
            <a:r>
              <a:rPr lang="ru-RU" sz="1600" i="1" dirty="0" smtClean="0"/>
              <a:t>) </a:t>
            </a:r>
            <a:r>
              <a:rPr lang="ru-RU" sz="1600" i="1" dirty="0" err="1"/>
              <a:t>егер</a:t>
            </a:r>
            <a:r>
              <a:rPr lang="ru-RU" sz="1600" i="1" dirty="0"/>
              <a:t> </a:t>
            </a:r>
            <a:r>
              <a:rPr lang="ru-RU" sz="1600" i="1" dirty="0" err="1"/>
              <a:t>инвестициялық</a:t>
            </a:r>
            <a:r>
              <a:rPr lang="ru-RU" sz="1600" i="1" dirty="0"/>
              <a:t> </a:t>
            </a:r>
            <a:r>
              <a:rPr lang="ru-RU" sz="1600" i="1" dirty="0" err="1"/>
              <a:t>преференциялар</a:t>
            </a:r>
            <a:r>
              <a:rPr lang="ru-RU" sz="1600" i="1" dirty="0"/>
              <a:t> </a:t>
            </a:r>
            <a:r>
              <a:rPr lang="ru-RU" sz="1600" i="1" dirty="0" err="1"/>
              <a:t>беруге</a:t>
            </a:r>
            <a:r>
              <a:rPr lang="ru-RU" sz="1600" i="1" dirty="0"/>
              <a:t> </a:t>
            </a:r>
            <a:r>
              <a:rPr lang="ru-RU" sz="1600" i="1" dirty="0" err="1"/>
              <a:t>арналған</a:t>
            </a:r>
            <a:r>
              <a:rPr lang="ru-RU" sz="1600" i="1" dirty="0"/>
              <a:t> </a:t>
            </a:r>
            <a:r>
              <a:rPr lang="ru-RU" sz="1600" i="1" dirty="0" err="1"/>
              <a:t>өтінім</a:t>
            </a:r>
            <a:r>
              <a:rPr lang="ru-RU" sz="1600" i="1" dirty="0"/>
              <a:t> </a:t>
            </a:r>
            <a:r>
              <a:rPr lang="ru-RU" sz="1600" i="1" dirty="0" err="1"/>
              <a:t>инвестициялық</a:t>
            </a:r>
            <a:r>
              <a:rPr lang="ru-RU" sz="1600" i="1" dirty="0"/>
              <a:t> </a:t>
            </a:r>
            <a:r>
              <a:rPr lang="ru-RU" sz="1600" i="1" dirty="0" err="1"/>
              <a:t>басым</a:t>
            </a:r>
            <a:r>
              <a:rPr lang="ru-RU" sz="1600" i="1" dirty="0"/>
              <a:t> </a:t>
            </a:r>
            <a:r>
              <a:rPr lang="ru-RU" sz="1600" i="1" dirty="0" err="1"/>
              <a:t>жобаны</a:t>
            </a:r>
            <a:r>
              <a:rPr lang="ru-RU" sz="1600" i="1" dirty="0"/>
              <a:t> </a:t>
            </a:r>
            <a:r>
              <a:rPr lang="ru-RU" sz="1600" i="1" dirty="0" err="1"/>
              <a:t>іске</a:t>
            </a:r>
            <a:r>
              <a:rPr lang="ru-RU" sz="1600" i="1" dirty="0"/>
              <a:t> </a:t>
            </a:r>
            <a:r>
              <a:rPr lang="ru-RU" sz="1600" i="1" dirty="0" err="1"/>
              <a:t>асыру</a:t>
            </a:r>
            <a:r>
              <a:rPr lang="ru-RU" sz="1600" i="1" dirty="0"/>
              <a:t> </a:t>
            </a:r>
            <a:r>
              <a:rPr lang="ru-RU" sz="1600" i="1" dirty="0" err="1"/>
              <a:t>кезеңі</a:t>
            </a:r>
            <a:r>
              <a:rPr lang="ru-RU" sz="1600" i="1" dirty="0"/>
              <a:t> </a:t>
            </a:r>
            <a:r>
              <a:rPr lang="ru-RU" sz="1600" i="1" dirty="0" err="1"/>
              <a:t>ішінде</a:t>
            </a:r>
            <a:r>
              <a:rPr lang="ru-RU" sz="1600" i="1" dirty="0"/>
              <a:t> </a:t>
            </a:r>
            <a:r>
              <a:rPr lang="ru-RU" sz="1600" i="1" dirty="0" err="1"/>
              <a:t>салықтар</a:t>
            </a:r>
            <a:r>
              <a:rPr lang="ru-RU" sz="1600" i="1" dirty="0"/>
              <a:t> </a:t>
            </a:r>
            <a:r>
              <a:rPr lang="ru-RU" sz="1600" i="1" dirty="0" err="1"/>
              <a:t>және</a:t>
            </a:r>
            <a:r>
              <a:rPr lang="ru-RU" sz="1600" i="1" dirty="0"/>
              <a:t> </a:t>
            </a:r>
            <a:r>
              <a:rPr lang="ru-RU" sz="1600" i="1" dirty="0" err="1"/>
              <a:t>инвестициялық</a:t>
            </a:r>
            <a:r>
              <a:rPr lang="ru-RU" sz="1600" i="1" dirty="0"/>
              <a:t> </a:t>
            </a:r>
            <a:r>
              <a:rPr lang="ru-RU" sz="1600" i="1" dirty="0" err="1"/>
              <a:t>субсидиялар</a:t>
            </a:r>
            <a:r>
              <a:rPr lang="ru-RU" sz="1600" i="1" dirty="0"/>
              <a:t> </a:t>
            </a:r>
            <a:r>
              <a:rPr lang="ru-RU" sz="1600" i="1" dirty="0" err="1"/>
              <a:t>бойынша</a:t>
            </a:r>
            <a:r>
              <a:rPr lang="ru-RU" sz="1600" i="1" dirty="0"/>
              <a:t> </a:t>
            </a:r>
            <a:r>
              <a:rPr lang="ru-RU" sz="1600" i="1" dirty="0" err="1"/>
              <a:t>преференциялар</a:t>
            </a:r>
            <a:r>
              <a:rPr lang="ru-RU" sz="1600" i="1" dirty="0"/>
              <a:t> </a:t>
            </a:r>
            <a:r>
              <a:rPr lang="ru-RU" sz="1600" i="1" dirty="0" err="1"/>
              <a:t>беруді</a:t>
            </a:r>
            <a:r>
              <a:rPr lang="ru-RU" sz="1600" i="1" dirty="0"/>
              <a:t> </a:t>
            </a:r>
            <a:r>
              <a:rPr lang="ru-RU" sz="1600" i="1" dirty="0" err="1"/>
              <a:t>көздеген</a:t>
            </a:r>
            <a:r>
              <a:rPr lang="ru-RU" sz="1600" i="1" dirty="0"/>
              <a:t> </a:t>
            </a:r>
            <a:r>
              <a:rPr lang="ru-RU" sz="1600" i="1" dirty="0" err="1"/>
              <a:t>жағдайда</a:t>
            </a:r>
            <a:r>
              <a:rPr lang="ru-RU" sz="1600" i="1" dirty="0"/>
              <a:t>, </a:t>
            </a:r>
            <a:r>
              <a:rPr lang="ru-RU" sz="1600" i="1" dirty="0" err="1"/>
              <a:t>Қазақстан</a:t>
            </a:r>
            <a:r>
              <a:rPr lang="ru-RU" sz="1600" i="1" dirty="0"/>
              <a:t> </a:t>
            </a:r>
            <a:r>
              <a:rPr lang="ru-RU" sz="1600" i="1" dirty="0" err="1"/>
              <a:t>Республикасының</a:t>
            </a:r>
            <a:r>
              <a:rPr lang="ru-RU" sz="1600" i="1" dirty="0"/>
              <a:t> </a:t>
            </a:r>
            <a:r>
              <a:rPr lang="ru-RU" sz="1600" i="1" dirty="0" err="1"/>
              <a:t>заңнамасында</a:t>
            </a:r>
            <a:r>
              <a:rPr lang="ru-RU" sz="1600" i="1" dirty="0"/>
              <a:t> </a:t>
            </a:r>
            <a:r>
              <a:rPr lang="ru-RU" sz="1600" i="1" dirty="0" err="1"/>
              <a:t>белгіленген</a:t>
            </a:r>
            <a:r>
              <a:rPr lang="ru-RU" sz="1600" i="1" dirty="0"/>
              <a:t> </a:t>
            </a:r>
            <a:r>
              <a:rPr lang="ru-RU" sz="1600" i="1" dirty="0" err="1"/>
              <a:t>тәртіппен</a:t>
            </a:r>
            <a:r>
              <a:rPr lang="ru-RU" sz="1600" i="1" dirty="0"/>
              <a:t> </a:t>
            </a:r>
            <a:r>
              <a:rPr lang="ru-RU" sz="1600" i="1" dirty="0" err="1"/>
              <a:t>инвестициялық</a:t>
            </a:r>
            <a:r>
              <a:rPr lang="ru-RU" sz="1600" i="1" dirty="0"/>
              <a:t> </a:t>
            </a:r>
            <a:r>
              <a:rPr lang="ru-RU" sz="1600" i="1" dirty="0" err="1"/>
              <a:t>басым</a:t>
            </a:r>
            <a:r>
              <a:rPr lang="ru-RU" sz="1600" i="1" dirty="0"/>
              <a:t> </a:t>
            </a:r>
            <a:r>
              <a:rPr lang="ru-RU" sz="1600" i="1" dirty="0" err="1"/>
              <a:t>жобаны</a:t>
            </a:r>
            <a:r>
              <a:rPr lang="ru-RU" sz="1600" i="1" dirty="0"/>
              <a:t> </a:t>
            </a:r>
            <a:r>
              <a:rPr lang="ru-RU" sz="1600" i="1" dirty="0" err="1"/>
              <a:t>іске</a:t>
            </a:r>
            <a:r>
              <a:rPr lang="ru-RU" sz="1600" i="1" dirty="0"/>
              <a:t> </a:t>
            </a:r>
            <a:r>
              <a:rPr lang="ru-RU" sz="1600" i="1" dirty="0" err="1"/>
              <a:t>асыру</a:t>
            </a:r>
            <a:r>
              <a:rPr lang="ru-RU" sz="1600" i="1" dirty="0"/>
              <a:t> </a:t>
            </a:r>
            <a:r>
              <a:rPr lang="ru-RU" sz="1600" i="1" dirty="0" err="1"/>
              <a:t>кезеңі</a:t>
            </a:r>
            <a:r>
              <a:rPr lang="ru-RU" sz="1600" i="1" dirty="0"/>
              <a:t> </a:t>
            </a:r>
            <a:r>
              <a:rPr lang="ru-RU" sz="1600" i="1" dirty="0" err="1"/>
              <a:t>ішінде</a:t>
            </a:r>
            <a:r>
              <a:rPr lang="ru-RU" sz="1600" i="1" dirty="0"/>
              <a:t> </a:t>
            </a:r>
            <a:r>
              <a:rPr lang="ru-RU" sz="1600" i="1" dirty="0" err="1"/>
              <a:t>басшының</a:t>
            </a:r>
            <a:r>
              <a:rPr lang="ru-RU" sz="1600" i="1" dirty="0"/>
              <a:t> </a:t>
            </a:r>
            <a:r>
              <a:rPr lang="ru-RU" sz="1600" i="1" dirty="0" err="1"/>
              <a:t>қолымен</a:t>
            </a:r>
            <a:r>
              <a:rPr lang="ru-RU" sz="1600" i="1" dirty="0"/>
              <a:t>, </a:t>
            </a:r>
            <a:r>
              <a:rPr lang="ru-RU" sz="1600" i="1" dirty="0" err="1"/>
              <a:t>заңды</a:t>
            </a:r>
            <a:r>
              <a:rPr lang="ru-RU" sz="1600" i="1" dirty="0"/>
              <a:t> </a:t>
            </a:r>
            <a:r>
              <a:rPr lang="ru-RU" sz="1600" i="1" dirty="0" err="1"/>
              <a:t>тұлғаның</a:t>
            </a:r>
            <a:r>
              <a:rPr lang="ru-RU" sz="1600" i="1" dirty="0"/>
              <a:t> </a:t>
            </a:r>
            <a:r>
              <a:rPr lang="ru-RU" sz="1600" i="1" dirty="0" err="1"/>
              <a:t>мөрімен</a:t>
            </a:r>
            <a:r>
              <a:rPr lang="ru-RU" sz="1600" i="1" dirty="0"/>
              <a:t> (</a:t>
            </a:r>
            <a:r>
              <a:rPr lang="ru-RU" sz="1600" i="1" dirty="0" err="1"/>
              <a:t>ол</a:t>
            </a:r>
            <a:r>
              <a:rPr lang="ru-RU" sz="1600" i="1" dirty="0"/>
              <a:t> </a:t>
            </a:r>
            <a:r>
              <a:rPr lang="ru-RU" sz="1600" i="1" dirty="0" err="1"/>
              <a:t>болған</a:t>
            </a:r>
            <a:r>
              <a:rPr lang="ru-RU" sz="1600" i="1" dirty="0"/>
              <a:t> </a:t>
            </a:r>
            <a:r>
              <a:rPr lang="ru-RU" sz="1600" i="1" dirty="0" err="1"/>
              <a:t>кезде</a:t>
            </a:r>
            <a:r>
              <a:rPr lang="ru-RU" sz="1600" i="1" dirty="0"/>
              <a:t>) </a:t>
            </a:r>
            <a:r>
              <a:rPr lang="ru-RU" sz="1600" i="1" dirty="0" err="1"/>
              <a:t>расталған</a:t>
            </a:r>
            <a:r>
              <a:rPr lang="ru-RU" sz="1600" i="1" dirty="0"/>
              <a:t> </a:t>
            </a:r>
            <a:r>
              <a:rPr lang="ru-RU" sz="1600" i="1" dirty="0" err="1"/>
              <a:t>жобалау</a:t>
            </a:r>
            <a:r>
              <a:rPr lang="ru-RU" sz="1600" i="1" dirty="0"/>
              <a:t> </a:t>
            </a:r>
            <a:r>
              <a:rPr lang="ru-RU" sz="1600" i="1" dirty="0" err="1"/>
              <a:t>алдындағы</a:t>
            </a:r>
            <a:r>
              <a:rPr lang="ru-RU" sz="1600" i="1" dirty="0"/>
              <a:t> </a:t>
            </a:r>
            <a:r>
              <a:rPr lang="ru-RU" sz="1600" i="1" dirty="0" err="1"/>
              <a:t>және</a:t>
            </a:r>
            <a:r>
              <a:rPr lang="ru-RU" sz="1600" i="1" dirty="0"/>
              <a:t> (</a:t>
            </a:r>
            <a:r>
              <a:rPr lang="ru-RU" sz="1600" i="1" dirty="0" err="1"/>
              <a:t>немесе</a:t>
            </a:r>
            <a:r>
              <a:rPr lang="ru-RU" sz="1600" i="1" dirty="0"/>
              <a:t>) </a:t>
            </a:r>
            <a:r>
              <a:rPr lang="ru-RU" sz="1600" i="1" dirty="0" err="1"/>
              <a:t>жобалау</a:t>
            </a:r>
            <a:r>
              <a:rPr lang="ru-RU" sz="1600" i="1" dirty="0"/>
              <a:t> </a:t>
            </a:r>
            <a:r>
              <a:rPr lang="ru-RU" sz="1600" i="1" dirty="0" err="1"/>
              <a:t>құжаттамасы</a:t>
            </a:r>
            <a:r>
              <a:rPr lang="ru-RU" sz="1600" i="1" dirty="0"/>
              <a:t> </a:t>
            </a:r>
            <a:r>
              <a:rPr lang="ru-RU" sz="1600" i="1" dirty="0" err="1"/>
              <a:t>сараптамасының</a:t>
            </a:r>
            <a:r>
              <a:rPr lang="ru-RU" sz="1600" i="1" dirty="0"/>
              <a:t> </a:t>
            </a:r>
            <a:r>
              <a:rPr lang="ru-RU" sz="1600" i="1" dirty="0" err="1"/>
              <a:t>қорытындысы</a:t>
            </a:r>
            <a:r>
              <a:rPr lang="ru-RU" sz="1600" i="1" dirty="0"/>
              <a:t>. (ҚР ПК 292-бабының 1,2-тармақтары</a:t>
            </a:r>
            <a:r>
              <a:rPr lang="ru-RU" sz="1600" i="1" dirty="0" smtClean="0"/>
              <a:t>);</a:t>
            </a:r>
          </a:p>
          <a:p>
            <a:pPr marL="0" indent="0" algn="just">
              <a:buNone/>
            </a:pPr>
            <a:r>
              <a:rPr lang="ru-RU" sz="1600" i="1" dirty="0"/>
              <a:t>6</a:t>
            </a:r>
            <a:r>
              <a:rPr lang="ru-RU" sz="1600" i="1" dirty="0" smtClean="0"/>
              <a:t>) </a:t>
            </a:r>
            <a:r>
              <a:rPr lang="ru-RU" sz="1600" i="1" dirty="0" err="1"/>
              <a:t>тартылатын</a:t>
            </a:r>
            <a:r>
              <a:rPr lang="ru-RU" sz="1600" i="1" dirty="0"/>
              <a:t> </a:t>
            </a:r>
            <a:r>
              <a:rPr lang="ru-RU" sz="1600" i="1" dirty="0" err="1"/>
              <a:t>шетелдік</a:t>
            </a:r>
            <a:r>
              <a:rPr lang="ru-RU" sz="1600" i="1" dirty="0"/>
              <a:t> </a:t>
            </a:r>
            <a:r>
              <a:rPr lang="ru-RU" sz="1600" i="1" dirty="0" err="1"/>
              <a:t>қызметкердің</a:t>
            </a:r>
            <a:r>
              <a:rPr lang="ru-RU" sz="1600" i="1" dirty="0"/>
              <a:t> </a:t>
            </a:r>
            <a:r>
              <a:rPr lang="ru-RU" sz="1600" i="1" dirty="0" err="1"/>
              <a:t>төлқұжатының</a:t>
            </a:r>
            <a:r>
              <a:rPr lang="ru-RU" sz="1600" i="1" dirty="0"/>
              <a:t> </a:t>
            </a:r>
            <a:r>
              <a:rPr lang="ru-RU" sz="1600" i="1" dirty="0" err="1"/>
              <a:t>немесе</a:t>
            </a:r>
            <a:r>
              <a:rPr lang="ru-RU" sz="1600" i="1" dirty="0"/>
              <a:t> </a:t>
            </a:r>
            <a:r>
              <a:rPr lang="ru-RU" sz="1600" i="1" dirty="0" err="1"/>
              <a:t>жеке</a:t>
            </a:r>
            <a:r>
              <a:rPr lang="ru-RU" sz="1600" i="1" dirty="0"/>
              <a:t> </a:t>
            </a:r>
            <a:r>
              <a:rPr lang="ru-RU" sz="1600" i="1" dirty="0" err="1"/>
              <a:t>басын</a:t>
            </a:r>
            <a:r>
              <a:rPr lang="ru-RU" sz="1600" i="1" dirty="0"/>
              <a:t> </a:t>
            </a:r>
            <a:r>
              <a:rPr lang="ru-RU" sz="1600" i="1" dirty="0" err="1"/>
              <a:t>куәландыратын</a:t>
            </a:r>
            <a:r>
              <a:rPr lang="ru-RU" sz="1600" i="1" dirty="0"/>
              <a:t> </a:t>
            </a:r>
            <a:r>
              <a:rPr lang="ru-RU" sz="1600" i="1" dirty="0" err="1"/>
              <a:t>құжаттың</a:t>
            </a:r>
            <a:r>
              <a:rPr lang="ru-RU" sz="1600" i="1" dirty="0"/>
              <a:t> (</a:t>
            </a:r>
            <a:r>
              <a:rPr lang="ru-RU" sz="1600" i="1" dirty="0" err="1"/>
              <a:t>қазақ</a:t>
            </a:r>
            <a:r>
              <a:rPr lang="ru-RU" sz="1600" i="1" dirty="0"/>
              <a:t> </a:t>
            </a:r>
            <a:r>
              <a:rPr lang="ru-RU" sz="1600" i="1" dirty="0" err="1"/>
              <a:t>немесе</a:t>
            </a:r>
            <a:r>
              <a:rPr lang="ru-RU" sz="1600" i="1" dirty="0"/>
              <a:t> </a:t>
            </a:r>
            <a:r>
              <a:rPr lang="ru-RU" sz="1600" i="1" dirty="0" err="1"/>
              <a:t>орыс</a:t>
            </a:r>
            <a:r>
              <a:rPr lang="ru-RU" sz="1600" i="1" dirty="0"/>
              <a:t> </a:t>
            </a:r>
            <a:r>
              <a:rPr lang="ru-RU" sz="1600" i="1" dirty="0" err="1"/>
              <a:t>тіліндегі</a:t>
            </a:r>
            <a:r>
              <a:rPr lang="ru-RU" sz="1600" i="1" dirty="0"/>
              <a:t> </a:t>
            </a:r>
            <a:r>
              <a:rPr lang="ru-RU" sz="1600" i="1" dirty="0" err="1"/>
              <a:t>аудармасымен</a:t>
            </a:r>
            <a:r>
              <a:rPr lang="ru-RU" sz="1600" i="1" dirty="0"/>
              <a:t>), </a:t>
            </a:r>
            <a:r>
              <a:rPr lang="ru-RU" sz="1600" i="1" dirty="0" err="1"/>
              <a:t>жұмыс</a:t>
            </a:r>
            <a:r>
              <a:rPr lang="ru-RU" sz="1600" i="1" dirty="0"/>
              <a:t> </a:t>
            </a:r>
            <a:r>
              <a:rPr lang="ru-RU" sz="1600" i="1" dirty="0" err="1"/>
              <a:t>беруші</a:t>
            </a:r>
            <a:r>
              <a:rPr lang="ru-RU" sz="1600" i="1" dirty="0"/>
              <a:t> мен </a:t>
            </a:r>
            <a:r>
              <a:rPr lang="ru-RU" sz="1600" i="1" dirty="0" err="1"/>
              <a:t>тартылатын</a:t>
            </a:r>
            <a:r>
              <a:rPr lang="ru-RU" sz="1600" i="1" dirty="0"/>
              <a:t> </a:t>
            </a:r>
            <a:r>
              <a:rPr lang="ru-RU" sz="1600" i="1" dirty="0" err="1"/>
              <a:t>шетелдік</a:t>
            </a:r>
            <a:r>
              <a:rPr lang="ru-RU" sz="1600" i="1" dirty="0"/>
              <a:t> </a:t>
            </a:r>
            <a:r>
              <a:rPr lang="ru-RU" sz="1600" i="1" dirty="0" err="1"/>
              <a:t>қызметкер</a:t>
            </a:r>
            <a:r>
              <a:rPr lang="ru-RU" sz="1600" i="1" dirty="0"/>
              <a:t> </a:t>
            </a:r>
            <a:r>
              <a:rPr lang="ru-RU" sz="1600" i="1" dirty="0" err="1"/>
              <a:t>арасында</a:t>
            </a:r>
            <a:r>
              <a:rPr lang="ru-RU" sz="1600" i="1" dirty="0"/>
              <a:t> </a:t>
            </a:r>
            <a:r>
              <a:rPr lang="ru-RU" sz="1600" i="1" dirty="0" err="1"/>
              <a:t>жасалған</a:t>
            </a:r>
            <a:r>
              <a:rPr lang="ru-RU" sz="1600" i="1" dirty="0"/>
              <a:t> </a:t>
            </a:r>
            <a:r>
              <a:rPr lang="ru-RU" sz="1600" i="1" dirty="0" err="1"/>
              <a:t>еңбек</a:t>
            </a:r>
            <a:r>
              <a:rPr lang="ru-RU" sz="1600" i="1" dirty="0"/>
              <a:t> </a:t>
            </a:r>
            <a:r>
              <a:rPr lang="ru-RU" sz="1600" i="1" dirty="0" err="1"/>
              <a:t>шартының</a:t>
            </a:r>
            <a:r>
              <a:rPr lang="ru-RU" sz="1600" i="1" dirty="0"/>
              <a:t> (</a:t>
            </a:r>
            <a:r>
              <a:rPr lang="ru-RU" sz="1600" i="1" dirty="0" err="1"/>
              <a:t>қазақ</a:t>
            </a:r>
            <a:r>
              <a:rPr lang="ru-RU" sz="1600" i="1" dirty="0"/>
              <a:t> </a:t>
            </a:r>
            <a:r>
              <a:rPr lang="ru-RU" sz="1600" i="1" dirty="0" err="1"/>
              <a:t>немесе</a:t>
            </a:r>
            <a:r>
              <a:rPr lang="ru-RU" sz="1600" i="1" dirty="0"/>
              <a:t> </a:t>
            </a:r>
            <a:r>
              <a:rPr lang="ru-RU" sz="1600" i="1" dirty="0" err="1"/>
              <a:t>орыс</a:t>
            </a:r>
            <a:r>
              <a:rPr lang="ru-RU" sz="1600" i="1" dirty="0"/>
              <a:t> </a:t>
            </a:r>
            <a:r>
              <a:rPr lang="ru-RU" sz="1600" i="1" dirty="0" err="1"/>
              <a:t>тіліндегі</a:t>
            </a:r>
            <a:r>
              <a:rPr lang="ru-RU" sz="1600" i="1" dirty="0"/>
              <a:t> </a:t>
            </a:r>
            <a:r>
              <a:rPr lang="ru-RU" sz="1600" i="1" dirty="0" err="1"/>
              <a:t>аудармасымен</a:t>
            </a:r>
            <a:r>
              <a:rPr lang="ru-RU" sz="1600" i="1" dirty="0"/>
              <a:t>), </a:t>
            </a:r>
            <a:r>
              <a:rPr lang="ru-RU" sz="1600" i="1" dirty="0" err="1"/>
              <a:t>оның</a:t>
            </a:r>
            <a:r>
              <a:rPr lang="ru-RU" sz="1600" i="1" dirty="0"/>
              <a:t> </a:t>
            </a:r>
            <a:r>
              <a:rPr lang="ru-RU" sz="1600" i="1" dirty="0" err="1"/>
              <a:t>біліктілігін</a:t>
            </a:r>
            <a:r>
              <a:rPr lang="ru-RU" sz="1600" i="1" dirty="0"/>
              <a:t> </a:t>
            </a:r>
            <a:r>
              <a:rPr lang="ru-RU" sz="1600" i="1" dirty="0" err="1"/>
              <a:t>және</a:t>
            </a:r>
            <a:r>
              <a:rPr lang="ru-RU" sz="1600" i="1" dirty="0"/>
              <a:t> (</a:t>
            </a:r>
            <a:r>
              <a:rPr lang="ru-RU" sz="1600" i="1" dirty="0" err="1"/>
              <a:t>немесе</a:t>
            </a:r>
            <a:r>
              <a:rPr lang="ru-RU" sz="1600" i="1" dirty="0"/>
              <a:t>) </a:t>
            </a:r>
            <a:r>
              <a:rPr lang="ru-RU" sz="1600" i="1" dirty="0" err="1"/>
              <a:t>білімін</a:t>
            </a:r>
            <a:r>
              <a:rPr lang="ru-RU" sz="1600" i="1" dirty="0"/>
              <a:t> </a:t>
            </a:r>
            <a:r>
              <a:rPr lang="ru-RU" sz="1600" i="1" dirty="0" err="1"/>
              <a:t>растайтын</a:t>
            </a:r>
            <a:r>
              <a:rPr lang="ru-RU" sz="1600" i="1" dirty="0"/>
              <a:t> </a:t>
            </a:r>
            <a:r>
              <a:rPr lang="ru-RU" sz="1600" i="1" dirty="0" err="1"/>
              <a:t>құжаттардың</a:t>
            </a:r>
            <a:r>
              <a:rPr lang="ru-RU" sz="1600" i="1" dirty="0"/>
              <a:t> (</a:t>
            </a:r>
            <a:r>
              <a:rPr lang="ru-RU" sz="1600" i="1" dirty="0" err="1"/>
              <a:t>қазақ</a:t>
            </a:r>
            <a:r>
              <a:rPr lang="ru-RU" sz="1600" i="1" dirty="0"/>
              <a:t> </a:t>
            </a:r>
            <a:r>
              <a:rPr lang="ru-RU" sz="1600" i="1" dirty="0" err="1"/>
              <a:t>немесе</a:t>
            </a:r>
            <a:r>
              <a:rPr lang="ru-RU" sz="1600" i="1" dirty="0"/>
              <a:t> </a:t>
            </a:r>
            <a:r>
              <a:rPr lang="ru-RU" sz="1600" i="1" dirty="0" err="1"/>
              <a:t>орыс</a:t>
            </a:r>
            <a:r>
              <a:rPr lang="ru-RU" sz="1600" i="1" dirty="0"/>
              <a:t> </a:t>
            </a:r>
            <a:r>
              <a:rPr lang="ru-RU" sz="1600" i="1" dirty="0" err="1"/>
              <a:t>тіліндегі</a:t>
            </a:r>
            <a:r>
              <a:rPr lang="ru-RU" sz="1600" i="1" dirty="0"/>
              <a:t> </a:t>
            </a:r>
            <a:r>
              <a:rPr lang="ru-RU" sz="1600" i="1" dirty="0" err="1"/>
              <a:t>аудармасымен</a:t>
            </a:r>
            <a:r>
              <a:rPr lang="ru-RU" sz="1600" i="1" dirty="0"/>
              <a:t>) </a:t>
            </a:r>
            <a:r>
              <a:rPr lang="ru-RU" sz="1600" i="1" dirty="0" err="1"/>
              <a:t>көшірмелері</a:t>
            </a:r>
            <a:r>
              <a:rPr lang="ru-RU" sz="1600" i="1" dirty="0"/>
              <a:t>.</a:t>
            </a:r>
            <a:endParaRPr lang="ru-RU" sz="1600" b="1" dirty="0"/>
          </a:p>
          <a:p>
            <a:endParaRPr lang="ru-RU" sz="1600" dirty="0"/>
          </a:p>
          <a:p>
            <a:endParaRPr lang="ru-RU" sz="1600" dirty="0"/>
          </a:p>
        </p:txBody>
      </p:sp>
      <p:sp>
        <p:nvSpPr>
          <p:cNvPr id="6" name="Объект 7"/>
          <p:cNvSpPr txBox="1">
            <a:spLocks/>
          </p:cNvSpPr>
          <p:nvPr/>
        </p:nvSpPr>
        <p:spPr>
          <a:xfrm>
            <a:off x="332509" y="1591887"/>
            <a:ext cx="4840625" cy="472841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ru-RU" sz="1600" b="1" dirty="0" err="1"/>
              <a:t>Нысаны</a:t>
            </a:r>
            <a:r>
              <a:rPr lang="ru-RU" sz="1600" b="1" dirty="0"/>
              <a:t> </a:t>
            </a:r>
            <a:endParaRPr lang="ru-RU" sz="1600" b="1" dirty="0" smtClean="0"/>
          </a:p>
          <a:p>
            <a:pPr marL="0" indent="0" algn="just">
              <a:buNone/>
            </a:pPr>
            <a:r>
              <a:rPr lang="ru-RU" sz="1600" dirty="0" err="1" smtClean="0"/>
              <a:t>Инвестициялық</a:t>
            </a:r>
            <a:r>
              <a:rPr lang="ru-RU" sz="1600" dirty="0" smtClean="0"/>
              <a:t> </a:t>
            </a:r>
            <a:r>
              <a:rPr lang="ru-RU" sz="1600" dirty="0" err="1"/>
              <a:t>преференцияларды</a:t>
            </a:r>
            <a:r>
              <a:rPr lang="ru-RU" sz="1600" dirty="0"/>
              <a:t> </a:t>
            </a:r>
            <a:r>
              <a:rPr lang="ru-RU" sz="1600" dirty="0" err="1"/>
              <a:t>беруге</a:t>
            </a:r>
            <a:r>
              <a:rPr lang="ru-RU" sz="1600" dirty="0"/>
              <a:t> </a:t>
            </a:r>
            <a:r>
              <a:rPr lang="ru-RU" sz="1600" dirty="0" err="1"/>
              <a:t>арналған</a:t>
            </a:r>
            <a:r>
              <a:rPr lang="ru-RU" sz="1600" dirty="0"/>
              <a:t> </a:t>
            </a:r>
            <a:r>
              <a:rPr lang="ru-RU" sz="1600" dirty="0" err="1"/>
              <a:t>өтінім</a:t>
            </a:r>
            <a:r>
              <a:rPr lang="ru-RU" sz="1600" dirty="0"/>
              <a:t> </a:t>
            </a:r>
            <a:r>
              <a:rPr lang="ru-RU" sz="1600" dirty="0" err="1"/>
              <a:t>инвестициялар</a:t>
            </a:r>
            <a:r>
              <a:rPr lang="ru-RU" sz="1600" dirty="0"/>
              <a:t> </a:t>
            </a:r>
            <a:r>
              <a:rPr lang="ru-RU" sz="1600" dirty="0" err="1"/>
              <a:t>жөніндегі</a:t>
            </a:r>
            <a:r>
              <a:rPr lang="ru-RU" sz="1600" dirty="0"/>
              <a:t> </a:t>
            </a:r>
            <a:r>
              <a:rPr lang="ru-RU" sz="1600" dirty="0" err="1"/>
              <a:t>уәкілетті</a:t>
            </a:r>
            <a:r>
              <a:rPr lang="ru-RU" sz="1600" dirty="0"/>
              <a:t> орган </a:t>
            </a:r>
            <a:r>
              <a:rPr lang="ru-RU" sz="1600" dirty="0" err="1"/>
              <a:t>белгілеген</a:t>
            </a:r>
            <a:r>
              <a:rPr lang="ru-RU" sz="1600" dirty="0"/>
              <a:t> </a:t>
            </a:r>
            <a:r>
              <a:rPr lang="ru-RU" sz="1600" dirty="0" err="1"/>
              <a:t>нысан</a:t>
            </a:r>
            <a:r>
              <a:rPr lang="ru-RU" sz="1600" dirty="0"/>
              <a:t> </a:t>
            </a:r>
            <a:r>
              <a:rPr lang="ru-RU" sz="1600" dirty="0" err="1"/>
              <a:t>бойынша</a:t>
            </a:r>
            <a:r>
              <a:rPr lang="ru-RU" sz="1600" dirty="0"/>
              <a:t> </a:t>
            </a:r>
            <a:r>
              <a:rPr lang="ru-RU" sz="1600" dirty="0" err="1"/>
              <a:t>қабылданады</a:t>
            </a:r>
            <a:r>
              <a:rPr lang="ru-RU" sz="1600" dirty="0"/>
              <a:t> </a:t>
            </a:r>
            <a:r>
              <a:rPr lang="ru-RU" sz="1600" dirty="0" err="1"/>
              <a:t>және</a:t>
            </a:r>
            <a:r>
              <a:rPr lang="ru-RU" sz="1600" dirty="0"/>
              <a:t> </a:t>
            </a:r>
            <a:r>
              <a:rPr lang="ru-RU" sz="1600" dirty="0" err="1"/>
              <a:t>тіркеледі</a:t>
            </a:r>
            <a:r>
              <a:rPr lang="ru-RU" sz="1600" dirty="0"/>
              <a:t>. (ҚР ПК 292-бабының 1-тармағы). </a:t>
            </a:r>
            <a:endParaRPr lang="ru-RU" sz="1600" dirty="0" smtClean="0"/>
          </a:p>
          <a:p>
            <a:pPr algn="just"/>
            <a:r>
              <a:rPr lang="ru-RU" sz="1600" b="1" dirty="0" err="1" smtClean="0"/>
              <a:t>Мерзімі</a:t>
            </a:r>
            <a:r>
              <a:rPr lang="ru-RU" sz="1600" dirty="0" smtClean="0"/>
              <a:t> </a:t>
            </a:r>
          </a:p>
          <a:p>
            <a:pPr marL="0" indent="0" algn="just">
              <a:buNone/>
            </a:pPr>
            <a:r>
              <a:rPr lang="ru-RU" sz="1600" dirty="0" err="1" smtClean="0"/>
              <a:t>Инвестициялар</a:t>
            </a:r>
            <a:r>
              <a:rPr lang="ru-RU" sz="1600" dirty="0" smtClean="0"/>
              <a:t> </a:t>
            </a:r>
            <a:r>
              <a:rPr lang="ru-RU" sz="1600" dirty="0" err="1"/>
              <a:t>жөніндегі</a:t>
            </a:r>
            <a:r>
              <a:rPr lang="ru-RU" sz="1600" dirty="0"/>
              <a:t> </a:t>
            </a:r>
            <a:r>
              <a:rPr lang="ru-RU" sz="1600" dirty="0" err="1"/>
              <a:t>уәкілетті</a:t>
            </a:r>
            <a:r>
              <a:rPr lang="ru-RU" sz="1600" dirty="0"/>
              <a:t> орган </a:t>
            </a:r>
            <a:r>
              <a:rPr lang="ru-RU" sz="1600" dirty="0" err="1"/>
              <a:t>өтінім</a:t>
            </a:r>
            <a:r>
              <a:rPr lang="ru-RU" sz="1600" dirty="0"/>
              <a:t> </a:t>
            </a:r>
            <a:r>
              <a:rPr lang="ru-RU" sz="1600" dirty="0" err="1"/>
              <a:t>тіркелген</a:t>
            </a:r>
            <a:r>
              <a:rPr lang="ru-RU" sz="1600" dirty="0"/>
              <a:t> </a:t>
            </a:r>
            <a:r>
              <a:rPr lang="ru-RU" sz="1600" dirty="0" err="1"/>
              <a:t>сәттен</a:t>
            </a:r>
            <a:r>
              <a:rPr lang="ru-RU" sz="1600" dirty="0"/>
              <a:t> </a:t>
            </a:r>
            <a:r>
              <a:rPr lang="ru-RU" sz="1600" dirty="0" err="1"/>
              <a:t>бастап</a:t>
            </a:r>
            <a:r>
              <a:rPr lang="ru-RU" sz="1600" dirty="0"/>
              <a:t> </a:t>
            </a:r>
            <a:r>
              <a:rPr lang="ru-RU" sz="1600" dirty="0" err="1"/>
              <a:t>жиырма</a:t>
            </a:r>
            <a:r>
              <a:rPr lang="ru-RU" sz="1600" dirty="0"/>
              <a:t> </a:t>
            </a:r>
            <a:r>
              <a:rPr lang="ru-RU" sz="1600" dirty="0" err="1"/>
              <a:t>жұмыс</a:t>
            </a:r>
            <a:r>
              <a:rPr lang="ru-RU" sz="1600" dirty="0"/>
              <a:t> </a:t>
            </a:r>
            <a:r>
              <a:rPr lang="ru-RU" sz="1600" dirty="0" err="1"/>
              <a:t>күні</a:t>
            </a:r>
            <a:r>
              <a:rPr lang="ru-RU" sz="1600" dirty="0"/>
              <a:t> </a:t>
            </a:r>
            <a:r>
              <a:rPr lang="ru-RU" sz="1600" dirty="0" err="1"/>
              <a:t>ішінде</a:t>
            </a:r>
            <a:r>
              <a:rPr lang="ru-RU" sz="1600" dirty="0"/>
              <a:t> </a:t>
            </a:r>
            <a:r>
              <a:rPr lang="ru-RU" sz="1600" dirty="0" err="1"/>
              <a:t>инвестициялық</a:t>
            </a:r>
            <a:r>
              <a:rPr lang="ru-RU" sz="1600" dirty="0"/>
              <a:t> </a:t>
            </a:r>
            <a:r>
              <a:rPr lang="ru-RU" sz="1600" dirty="0" err="1"/>
              <a:t>преференциялар</a:t>
            </a:r>
            <a:r>
              <a:rPr lang="ru-RU" sz="1600" dirty="0"/>
              <a:t> беру </a:t>
            </a:r>
            <a:r>
              <a:rPr lang="ru-RU" sz="1600" dirty="0" err="1"/>
              <a:t>туралы</a:t>
            </a:r>
            <a:r>
              <a:rPr lang="ru-RU" sz="1600" dirty="0"/>
              <a:t> </a:t>
            </a:r>
            <a:r>
              <a:rPr lang="ru-RU" sz="1600" dirty="0" err="1"/>
              <a:t>шешім</a:t>
            </a:r>
            <a:r>
              <a:rPr lang="ru-RU" sz="1600" dirty="0"/>
              <a:t> </a:t>
            </a:r>
            <a:r>
              <a:rPr lang="ru-RU" sz="1600" dirty="0" err="1"/>
              <a:t>қабылдайды</a:t>
            </a:r>
            <a:r>
              <a:rPr lang="ru-RU" sz="1600" dirty="0"/>
              <a:t>. (ҚР ПК 293-бабының 1-тармағы). </a:t>
            </a:r>
            <a:endParaRPr lang="ru-RU" sz="1600" dirty="0" smtClean="0"/>
          </a:p>
          <a:p>
            <a:pPr algn="just"/>
            <a:r>
              <a:rPr lang="ru-RU" sz="1600" b="1" dirty="0" smtClean="0"/>
              <a:t>ИНВЕСТИЦИЯЛЫҚ КЕЛІСІМШАРТ</a:t>
            </a:r>
          </a:p>
          <a:p>
            <a:pPr marL="0" indent="0" algn="just">
              <a:buNone/>
            </a:pPr>
            <a:r>
              <a:rPr lang="ru-RU" sz="1600" dirty="0" err="1" smtClean="0"/>
              <a:t>Инвестициялар</a:t>
            </a:r>
            <a:r>
              <a:rPr lang="ru-RU" sz="1600" dirty="0" smtClean="0"/>
              <a:t> </a:t>
            </a:r>
            <a:r>
              <a:rPr lang="ru-RU" sz="1600" dirty="0" err="1"/>
              <a:t>жөніндегі</a:t>
            </a:r>
            <a:r>
              <a:rPr lang="ru-RU" sz="1600" dirty="0"/>
              <a:t> </a:t>
            </a:r>
            <a:r>
              <a:rPr lang="ru-RU" sz="1600" dirty="0" err="1"/>
              <a:t>уәкілетті</a:t>
            </a:r>
            <a:r>
              <a:rPr lang="ru-RU" sz="1600" dirty="0"/>
              <a:t> орган </a:t>
            </a:r>
            <a:r>
              <a:rPr lang="ru-RU" sz="1600" dirty="0" err="1"/>
              <a:t>инвестициялық</a:t>
            </a:r>
            <a:r>
              <a:rPr lang="ru-RU" sz="1600" dirty="0"/>
              <a:t> </a:t>
            </a:r>
            <a:r>
              <a:rPr lang="ru-RU" sz="1600" dirty="0" err="1"/>
              <a:t>преференциялар</a:t>
            </a:r>
            <a:r>
              <a:rPr lang="ru-RU" sz="1600" dirty="0"/>
              <a:t> беру </a:t>
            </a:r>
            <a:r>
              <a:rPr lang="ru-RU" sz="1600" dirty="0" err="1"/>
              <a:t>туралы</a:t>
            </a:r>
            <a:r>
              <a:rPr lang="ru-RU" sz="1600" dirty="0"/>
              <a:t> </a:t>
            </a:r>
            <a:r>
              <a:rPr lang="ru-RU" sz="1600" dirty="0" err="1"/>
              <a:t>шешім</a:t>
            </a:r>
            <a:r>
              <a:rPr lang="ru-RU" sz="1600" dirty="0"/>
              <a:t> </a:t>
            </a:r>
            <a:r>
              <a:rPr lang="ru-RU" sz="1600" dirty="0" err="1"/>
              <a:t>қабылданған</a:t>
            </a:r>
            <a:r>
              <a:rPr lang="ru-RU" sz="1600" dirty="0"/>
              <a:t> </a:t>
            </a:r>
            <a:r>
              <a:rPr lang="ru-RU" sz="1600" dirty="0" err="1"/>
              <a:t>күннен</a:t>
            </a:r>
            <a:r>
              <a:rPr lang="ru-RU" sz="1600" dirty="0"/>
              <a:t> </a:t>
            </a:r>
            <a:r>
              <a:rPr lang="ru-RU" sz="1600" dirty="0" err="1"/>
              <a:t>бастап</a:t>
            </a:r>
            <a:r>
              <a:rPr lang="ru-RU" sz="1600" dirty="0"/>
              <a:t> он </a:t>
            </a:r>
            <a:r>
              <a:rPr lang="ru-RU" sz="1600" dirty="0" err="1"/>
              <a:t>жұмыс</a:t>
            </a:r>
            <a:r>
              <a:rPr lang="ru-RU" sz="1600" dirty="0"/>
              <a:t> </a:t>
            </a:r>
            <a:r>
              <a:rPr lang="ru-RU" sz="1600" dirty="0" err="1"/>
              <a:t>күні</a:t>
            </a:r>
            <a:r>
              <a:rPr lang="ru-RU" sz="1600" dirty="0"/>
              <a:t> </a:t>
            </a:r>
            <a:r>
              <a:rPr lang="ru-RU" sz="1600" dirty="0" err="1"/>
              <a:t>ішінде</a:t>
            </a:r>
            <a:r>
              <a:rPr lang="ru-RU" sz="1600" dirty="0"/>
              <a:t> </a:t>
            </a:r>
            <a:r>
              <a:rPr lang="ru-RU" sz="1600" dirty="0" err="1"/>
              <a:t>модельдік</a:t>
            </a:r>
            <a:r>
              <a:rPr lang="ru-RU" sz="1600" dirty="0"/>
              <a:t> </a:t>
            </a:r>
            <a:r>
              <a:rPr lang="ru-RU" sz="1600" dirty="0" err="1"/>
              <a:t>келісімшарттың</a:t>
            </a:r>
            <a:r>
              <a:rPr lang="ru-RU" sz="1600" dirty="0"/>
              <a:t> </a:t>
            </a:r>
            <a:r>
              <a:rPr lang="ru-RU" sz="1600" dirty="0" err="1"/>
              <a:t>ережелерін</a:t>
            </a:r>
            <a:r>
              <a:rPr lang="ru-RU" sz="1600" dirty="0"/>
              <a:t> </a:t>
            </a:r>
            <a:r>
              <a:rPr lang="ru-RU" sz="1600" dirty="0" err="1"/>
              <a:t>ескере</a:t>
            </a:r>
            <a:r>
              <a:rPr lang="ru-RU" sz="1600" dirty="0"/>
              <a:t> </a:t>
            </a:r>
            <a:r>
              <a:rPr lang="ru-RU" sz="1600" dirty="0" err="1"/>
              <a:t>отырып</a:t>
            </a:r>
            <a:r>
              <a:rPr lang="ru-RU" sz="1600" dirty="0"/>
              <a:t>, </a:t>
            </a:r>
            <a:r>
              <a:rPr lang="ru-RU" sz="1600" dirty="0" err="1"/>
              <a:t>инвестициялық</a:t>
            </a:r>
            <a:r>
              <a:rPr lang="ru-RU" sz="1600" dirty="0"/>
              <a:t> </a:t>
            </a:r>
            <a:r>
              <a:rPr lang="ru-RU" sz="1600" dirty="0" err="1"/>
              <a:t>келісімшартты</a:t>
            </a:r>
            <a:r>
              <a:rPr lang="ru-RU" sz="1600" dirty="0"/>
              <a:t> </a:t>
            </a:r>
            <a:r>
              <a:rPr lang="ru-RU" sz="1600" dirty="0" err="1"/>
              <a:t>қол</a:t>
            </a:r>
            <a:r>
              <a:rPr lang="ru-RU" sz="1600" dirty="0"/>
              <a:t> </a:t>
            </a:r>
            <a:r>
              <a:rPr lang="ru-RU" sz="1600" dirty="0" err="1"/>
              <a:t>қою</a:t>
            </a:r>
            <a:r>
              <a:rPr lang="ru-RU" sz="1600" dirty="0"/>
              <a:t> </a:t>
            </a:r>
            <a:r>
              <a:rPr lang="ru-RU" sz="1600" dirty="0" err="1"/>
              <a:t>үшін</a:t>
            </a:r>
            <a:r>
              <a:rPr lang="ru-RU" sz="1600" dirty="0"/>
              <a:t> </a:t>
            </a:r>
            <a:r>
              <a:rPr lang="ru-RU" sz="1600" dirty="0" err="1"/>
              <a:t>дайындайды</a:t>
            </a:r>
            <a:r>
              <a:rPr lang="ru-RU" sz="1600" dirty="0"/>
              <a:t>. (ҚР ПК 294-бабының 2-тармағы)</a:t>
            </a:r>
            <a:endParaRPr lang="ru-RU" sz="1600" i="1" dirty="0"/>
          </a:p>
        </p:txBody>
      </p:sp>
      <p:sp>
        <p:nvSpPr>
          <p:cNvPr id="7" name="Номер слайда 6"/>
          <p:cNvSpPr>
            <a:spLocks noGrp="1"/>
          </p:cNvSpPr>
          <p:nvPr>
            <p:ph type="sldNum" sz="quarter" idx="12"/>
          </p:nvPr>
        </p:nvSpPr>
        <p:spPr>
          <a:xfrm>
            <a:off x="9888354" y="6548747"/>
            <a:ext cx="2133600" cy="245533"/>
          </a:xfrm>
        </p:spPr>
        <p:txBody>
          <a:bodyPr/>
          <a:lstStyle/>
          <a:p>
            <a:fld id="{06690157-0765-4A7F-B34E-AEA284B34A45}" type="slidenum">
              <a:rPr lang="ru-RU" sz="1600" smtClean="0">
                <a:solidFill>
                  <a:schemeClr val="tx1"/>
                </a:solidFill>
              </a:rPr>
              <a:pPr/>
              <a:t>12</a:t>
            </a:fld>
            <a:endParaRPr lang="ru-RU" sz="1600" dirty="0">
              <a:solidFill>
                <a:schemeClr val="tx1"/>
              </a:solidFill>
            </a:endParaRPr>
          </a:p>
        </p:txBody>
      </p:sp>
      <p:pic>
        <p:nvPicPr>
          <p:cNvPr id="8"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1933710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8"/>
          <p:cNvGraphicFramePr>
            <a:graphicFrameLocks noGrp="1"/>
          </p:cNvGraphicFramePr>
          <p:nvPr>
            <p:ph idx="1"/>
            <p:extLst>
              <p:ext uri="{D42A27DB-BD31-4B8C-83A1-F6EECF244321}">
                <p14:modId xmlns:p14="http://schemas.microsoft.com/office/powerpoint/2010/main" val="357004459"/>
              </p:ext>
            </p:extLst>
          </p:nvPr>
        </p:nvGraphicFramePr>
        <p:xfrm>
          <a:off x="1413165" y="1155469"/>
          <a:ext cx="10066712" cy="3659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Заголовок 1"/>
          <p:cNvSpPr txBox="1">
            <a:spLocks/>
          </p:cNvSpPr>
          <p:nvPr/>
        </p:nvSpPr>
        <p:spPr>
          <a:xfrm>
            <a:off x="1142316" y="493990"/>
            <a:ext cx="10498667" cy="600075"/>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b="1" spc="200" dirty="0"/>
              <a:t>ИНВЕСТИЦИЯЛЫҚ КЕЛІСІМШАРТ</a:t>
            </a:r>
            <a:endParaRPr lang="ru-RU" dirty="0"/>
          </a:p>
        </p:txBody>
      </p:sp>
      <p:sp>
        <p:nvSpPr>
          <p:cNvPr id="8" name="Скругленный прямоугольник 4"/>
          <p:cNvSpPr/>
          <p:nvPr/>
        </p:nvSpPr>
        <p:spPr>
          <a:xfrm>
            <a:off x="1066458" y="4761180"/>
            <a:ext cx="10786913" cy="1595170"/>
          </a:xfrm>
          <a:prstGeom prst="rect">
            <a:avLst/>
          </a:prstGeom>
        </p:spPr>
        <p:style>
          <a:lnRef idx="2">
            <a:schemeClr val="dk1"/>
          </a:lnRef>
          <a:fillRef idx="1">
            <a:schemeClr val="lt1"/>
          </a:fillRef>
          <a:effectRef idx="0">
            <a:schemeClr val="dk1"/>
          </a:effectRef>
          <a:fontRef idx="minor">
            <a:schemeClr val="dk1"/>
          </a:fontRef>
        </p:style>
        <p:txBody>
          <a:bodyPr spcFirstLastPara="0" vert="horz" wrap="square" lIns="76200" tIns="76200" rIns="76200" bIns="76200" numCol="1" spcCol="1270" anchor="ctr" anchorCtr="0">
            <a:noAutofit/>
          </a:bodyPr>
          <a:lstStyle/>
          <a:p>
            <a:pPr algn="ctr" defTabSz="711200">
              <a:lnSpc>
                <a:spcPct val="90000"/>
              </a:lnSpc>
              <a:spcBef>
                <a:spcPct val="0"/>
              </a:spcBef>
              <a:spcAft>
                <a:spcPct val="35000"/>
              </a:spcAft>
            </a:pPr>
            <a:r>
              <a:rPr lang="ru-RU" sz="2000" b="1" i="1" dirty="0">
                <a:solidFill>
                  <a:schemeClr val="tx1"/>
                </a:solidFill>
              </a:rPr>
              <a:t>ҚОЛДАНЫЛУ </a:t>
            </a:r>
            <a:r>
              <a:rPr lang="ru-RU" sz="2000" b="1" i="1" dirty="0" smtClean="0">
                <a:solidFill>
                  <a:schemeClr val="tx1"/>
                </a:solidFill>
              </a:rPr>
              <a:t>МЕРЗІМІ</a:t>
            </a:r>
          </a:p>
          <a:p>
            <a:pPr algn="ctr" defTabSz="711200">
              <a:lnSpc>
                <a:spcPct val="90000"/>
              </a:lnSpc>
              <a:spcBef>
                <a:spcPct val="0"/>
              </a:spcBef>
              <a:spcAft>
                <a:spcPct val="35000"/>
              </a:spcAft>
            </a:pPr>
            <a:r>
              <a:rPr lang="ru-RU" sz="2000" b="1" i="1" dirty="0" err="1">
                <a:solidFill>
                  <a:schemeClr val="tx1"/>
                </a:solidFill>
              </a:rPr>
              <a:t>инвестициялық</a:t>
            </a:r>
            <a:r>
              <a:rPr lang="ru-RU" sz="2000" b="1" i="1" dirty="0">
                <a:solidFill>
                  <a:schemeClr val="tx1"/>
                </a:solidFill>
              </a:rPr>
              <a:t> </a:t>
            </a:r>
            <a:r>
              <a:rPr lang="ru-RU" sz="2000" b="1" i="1" dirty="0" err="1">
                <a:solidFill>
                  <a:schemeClr val="tx1"/>
                </a:solidFill>
              </a:rPr>
              <a:t>преференциялардың</a:t>
            </a:r>
            <a:r>
              <a:rPr lang="ru-RU" sz="2000" b="1" i="1" dirty="0">
                <a:solidFill>
                  <a:schemeClr val="tx1"/>
                </a:solidFill>
              </a:rPr>
              <a:t> </a:t>
            </a:r>
            <a:r>
              <a:rPr lang="ru-RU" sz="2000" b="1" i="1" dirty="0" err="1">
                <a:solidFill>
                  <a:schemeClr val="tx1"/>
                </a:solidFill>
              </a:rPr>
              <a:t>қолданылу</a:t>
            </a:r>
            <a:r>
              <a:rPr lang="ru-RU" sz="2000" b="1" i="1" dirty="0">
                <a:solidFill>
                  <a:schemeClr val="tx1"/>
                </a:solidFill>
              </a:rPr>
              <a:t> </a:t>
            </a:r>
            <a:r>
              <a:rPr lang="ru-RU" sz="2000" b="1" i="1" dirty="0" err="1" smtClean="0">
                <a:solidFill>
                  <a:schemeClr val="tx1"/>
                </a:solidFill>
              </a:rPr>
              <a:t>мерзімі</a:t>
            </a:r>
            <a:endParaRPr lang="ru-RU" sz="2000" b="1" i="1" dirty="0" smtClean="0">
              <a:solidFill>
                <a:schemeClr val="tx1"/>
              </a:solidFill>
            </a:endParaRPr>
          </a:p>
          <a:p>
            <a:pPr algn="ctr" defTabSz="711200">
              <a:lnSpc>
                <a:spcPct val="90000"/>
              </a:lnSpc>
              <a:spcBef>
                <a:spcPct val="0"/>
              </a:spcBef>
              <a:spcAft>
                <a:spcPct val="35000"/>
              </a:spcAft>
            </a:pPr>
            <a:r>
              <a:rPr lang="ru-RU" sz="2000" i="1" dirty="0" err="1">
                <a:solidFill>
                  <a:schemeClr val="tx1"/>
                </a:solidFill>
              </a:rPr>
              <a:t>Жұмыс</a:t>
            </a:r>
            <a:r>
              <a:rPr lang="ru-RU" sz="2000" i="1" dirty="0">
                <a:solidFill>
                  <a:schemeClr val="tx1"/>
                </a:solidFill>
              </a:rPr>
              <a:t> </a:t>
            </a:r>
            <a:r>
              <a:rPr lang="ru-RU" sz="2000" i="1" dirty="0" err="1">
                <a:solidFill>
                  <a:schemeClr val="tx1"/>
                </a:solidFill>
              </a:rPr>
              <a:t>бағдарламасы</a:t>
            </a:r>
            <a:r>
              <a:rPr lang="ru-RU" sz="2000" i="1" dirty="0">
                <a:solidFill>
                  <a:schemeClr val="tx1"/>
                </a:solidFill>
              </a:rPr>
              <a:t> </a:t>
            </a:r>
            <a:r>
              <a:rPr lang="ru-RU" sz="2000" i="1" dirty="0" err="1">
                <a:solidFill>
                  <a:schemeClr val="tx1"/>
                </a:solidFill>
              </a:rPr>
              <a:t>бойынша</a:t>
            </a:r>
            <a:r>
              <a:rPr lang="ru-RU" sz="2000" i="1" dirty="0">
                <a:solidFill>
                  <a:schemeClr val="tx1"/>
                </a:solidFill>
              </a:rPr>
              <a:t> </a:t>
            </a:r>
            <a:r>
              <a:rPr lang="ru-RU" sz="2000" i="1" dirty="0" err="1">
                <a:solidFill>
                  <a:schemeClr val="tx1"/>
                </a:solidFill>
              </a:rPr>
              <a:t>жұмыстардың</a:t>
            </a:r>
            <a:r>
              <a:rPr lang="ru-RU" sz="2000" i="1" dirty="0">
                <a:solidFill>
                  <a:schemeClr val="tx1"/>
                </a:solidFill>
              </a:rPr>
              <a:t> </a:t>
            </a:r>
            <a:r>
              <a:rPr lang="ru-RU" sz="2000" i="1" dirty="0" err="1">
                <a:solidFill>
                  <a:schemeClr val="tx1"/>
                </a:solidFill>
              </a:rPr>
              <a:t>аяқталу</a:t>
            </a:r>
            <a:r>
              <a:rPr lang="ru-RU" sz="2000" i="1" dirty="0">
                <a:solidFill>
                  <a:schemeClr val="tx1"/>
                </a:solidFill>
              </a:rPr>
              <a:t> </a:t>
            </a:r>
            <a:r>
              <a:rPr lang="ru-RU" sz="2000" i="1" dirty="0" err="1">
                <a:solidFill>
                  <a:schemeClr val="tx1"/>
                </a:solidFill>
              </a:rPr>
              <a:t>мерзімі</a:t>
            </a:r>
            <a:r>
              <a:rPr lang="ru-RU" sz="2000" i="1" dirty="0">
                <a:solidFill>
                  <a:schemeClr val="tx1"/>
                </a:solidFill>
              </a:rPr>
              <a:t> </a:t>
            </a:r>
            <a:r>
              <a:rPr lang="ru-RU" sz="2000" i="1" dirty="0" err="1">
                <a:solidFill>
                  <a:schemeClr val="tx1"/>
                </a:solidFill>
              </a:rPr>
              <a:t>инвестициялық</a:t>
            </a:r>
            <a:r>
              <a:rPr lang="ru-RU" sz="2000" i="1" dirty="0">
                <a:solidFill>
                  <a:schemeClr val="tx1"/>
                </a:solidFill>
              </a:rPr>
              <a:t> </a:t>
            </a:r>
            <a:r>
              <a:rPr lang="ru-RU" sz="2000" i="1" dirty="0" err="1">
                <a:solidFill>
                  <a:schemeClr val="tx1"/>
                </a:solidFill>
              </a:rPr>
              <a:t>келісімшарттың</a:t>
            </a:r>
            <a:r>
              <a:rPr lang="ru-RU" sz="2000" i="1" dirty="0">
                <a:solidFill>
                  <a:schemeClr val="tx1"/>
                </a:solidFill>
              </a:rPr>
              <a:t> </a:t>
            </a:r>
            <a:r>
              <a:rPr lang="ru-RU" sz="2000" i="1" dirty="0" err="1">
                <a:solidFill>
                  <a:schemeClr val="tx1"/>
                </a:solidFill>
              </a:rPr>
              <a:t>қолданылу</a:t>
            </a:r>
            <a:r>
              <a:rPr lang="ru-RU" sz="2000" i="1" dirty="0">
                <a:solidFill>
                  <a:schemeClr val="tx1"/>
                </a:solidFill>
              </a:rPr>
              <a:t> </a:t>
            </a:r>
            <a:r>
              <a:rPr lang="ru-RU" sz="2000" i="1" dirty="0" err="1">
                <a:solidFill>
                  <a:schemeClr val="tx1"/>
                </a:solidFill>
              </a:rPr>
              <a:t>мерзімі</a:t>
            </a:r>
            <a:r>
              <a:rPr lang="ru-RU" sz="2000" i="1" dirty="0">
                <a:solidFill>
                  <a:schemeClr val="tx1"/>
                </a:solidFill>
              </a:rPr>
              <a:t> </a:t>
            </a:r>
            <a:r>
              <a:rPr lang="ru-RU" sz="2000" i="1" dirty="0" err="1">
                <a:solidFill>
                  <a:schemeClr val="tx1"/>
                </a:solidFill>
              </a:rPr>
              <a:t>аяқталғанға</a:t>
            </a:r>
            <a:r>
              <a:rPr lang="ru-RU" sz="2000" i="1" dirty="0">
                <a:solidFill>
                  <a:schemeClr val="tx1"/>
                </a:solidFill>
              </a:rPr>
              <a:t> </a:t>
            </a:r>
            <a:r>
              <a:rPr lang="ru-RU" sz="2000" i="1" dirty="0" err="1">
                <a:solidFill>
                  <a:schemeClr val="tx1"/>
                </a:solidFill>
              </a:rPr>
              <a:t>дейін</a:t>
            </a:r>
            <a:r>
              <a:rPr lang="ru-RU" sz="2000" i="1" dirty="0">
                <a:solidFill>
                  <a:schemeClr val="tx1"/>
                </a:solidFill>
              </a:rPr>
              <a:t> </a:t>
            </a:r>
            <a:r>
              <a:rPr lang="ru-RU" sz="2000" i="1" dirty="0" err="1">
                <a:solidFill>
                  <a:schemeClr val="tx1"/>
                </a:solidFill>
              </a:rPr>
              <a:t>тоғыз</a:t>
            </a:r>
            <a:r>
              <a:rPr lang="ru-RU" sz="2000" i="1" dirty="0">
                <a:solidFill>
                  <a:schemeClr val="tx1"/>
                </a:solidFill>
              </a:rPr>
              <a:t> </a:t>
            </a:r>
            <a:r>
              <a:rPr lang="ru-RU" sz="2000" i="1" dirty="0" err="1">
                <a:solidFill>
                  <a:schemeClr val="tx1"/>
                </a:solidFill>
              </a:rPr>
              <a:t>айдан</a:t>
            </a:r>
            <a:r>
              <a:rPr lang="ru-RU" sz="2000" i="1" dirty="0">
                <a:solidFill>
                  <a:schemeClr val="tx1"/>
                </a:solidFill>
              </a:rPr>
              <a:t> </a:t>
            </a:r>
            <a:r>
              <a:rPr lang="ru-RU" sz="2000" i="1" dirty="0" err="1">
                <a:solidFill>
                  <a:schemeClr val="tx1"/>
                </a:solidFill>
              </a:rPr>
              <a:t>кешіктірілмей</a:t>
            </a:r>
            <a:r>
              <a:rPr lang="ru-RU" sz="2000" i="1" dirty="0">
                <a:solidFill>
                  <a:schemeClr val="tx1"/>
                </a:solidFill>
              </a:rPr>
              <a:t> </a:t>
            </a:r>
            <a:r>
              <a:rPr lang="ru-RU" sz="2000" i="1" dirty="0" err="1">
                <a:solidFill>
                  <a:schemeClr val="tx1"/>
                </a:solidFill>
              </a:rPr>
              <a:t>аяқталуы</a:t>
            </a:r>
            <a:r>
              <a:rPr lang="ru-RU" sz="2000" i="1" dirty="0">
                <a:solidFill>
                  <a:schemeClr val="tx1"/>
                </a:solidFill>
              </a:rPr>
              <a:t> </a:t>
            </a:r>
            <a:r>
              <a:rPr lang="ru-RU" sz="2000" i="1" dirty="0" err="1">
                <a:solidFill>
                  <a:schemeClr val="tx1"/>
                </a:solidFill>
              </a:rPr>
              <a:t>тиіс</a:t>
            </a:r>
            <a:r>
              <a:rPr lang="ru-RU" sz="2000" i="1" dirty="0">
                <a:solidFill>
                  <a:schemeClr val="tx1"/>
                </a:solidFill>
              </a:rPr>
              <a:t>.</a:t>
            </a:r>
            <a:endParaRPr lang="ru-RU" sz="2000" i="1" dirty="0">
              <a:solidFill>
                <a:schemeClr val="tx1"/>
              </a:solidFill>
            </a:endParaRPr>
          </a:p>
        </p:txBody>
      </p:sp>
      <p:sp>
        <p:nvSpPr>
          <p:cNvPr id="3" name="Номер слайда 2"/>
          <p:cNvSpPr>
            <a:spLocks noGrp="1"/>
          </p:cNvSpPr>
          <p:nvPr>
            <p:ph type="sldNum" sz="quarter" idx="12"/>
          </p:nvPr>
        </p:nvSpPr>
        <p:spPr/>
        <p:txBody>
          <a:bodyPr/>
          <a:lstStyle/>
          <a:p>
            <a:fld id="{8F55A4BB-2E98-4194-A9D3-F1EF16813C68}" type="slidenum">
              <a:rPr lang="ru-RU" smtClean="0"/>
              <a:t>13</a:t>
            </a:fld>
            <a:endParaRPr lang="ru-RU"/>
          </a:p>
        </p:txBody>
      </p:sp>
      <p:pic>
        <p:nvPicPr>
          <p:cNvPr id="7"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7"/>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3639583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a:spLocks noGrp="1"/>
          </p:cNvSpPr>
          <p:nvPr>
            <p:ph type="title"/>
          </p:nvPr>
        </p:nvSpPr>
        <p:spPr>
          <a:xfrm>
            <a:off x="838200" y="365127"/>
            <a:ext cx="10515600" cy="1325563"/>
          </a:xfrm>
        </p:spPr>
        <p:txBody>
          <a:bodyPr>
            <a:normAutofit/>
          </a:bodyPr>
          <a:lstStyle/>
          <a:p>
            <a:pPr algn="ctr"/>
            <a:r>
              <a:rPr lang="ru-RU" sz="1800" b="1" dirty="0">
                <a:latin typeface="+mn-lt"/>
              </a:rPr>
              <a:t>ШЕТЕЛДІК ЖҰМЫС КҮШІН </a:t>
            </a:r>
            <a:r>
              <a:rPr lang="ru-RU" sz="1800" b="1" dirty="0" smtClean="0">
                <a:latin typeface="+mn-lt"/>
              </a:rPr>
              <a:t>ТАРТУ</a:t>
            </a:r>
            <a:endParaRPr lang="ru-RU" sz="1800" b="1" dirty="0">
              <a:latin typeface="+mn-lt"/>
            </a:endParaRPr>
          </a:p>
        </p:txBody>
      </p:sp>
      <p:sp>
        <p:nvSpPr>
          <p:cNvPr id="5" name="Объект 5"/>
          <p:cNvSpPr>
            <a:spLocks noGrp="1"/>
          </p:cNvSpPr>
          <p:nvPr>
            <p:ph idx="1"/>
          </p:nvPr>
        </p:nvSpPr>
        <p:spPr>
          <a:xfrm>
            <a:off x="838200" y="1825625"/>
            <a:ext cx="10515600" cy="4351338"/>
          </a:xfrm>
        </p:spPr>
        <p:txBody>
          <a:bodyPr>
            <a:normAutofit fontScale="32500" lnSpcReduction="20000"/>
          </a:bodyPr>
          <a:lstStyle/>
          <a:p>
            <a:pPr marL="0" indent="0" algn="ctr">
              <a:lnSpc>
                <a:spcPct val="100000"/>
              </a:lnSpc>
              <a:buNone/>
            </a:pPr>
            <a:r>
              <a:rPr lang="ru-RU" sz="3700" dirty="0"/>
              <a:t>	</a:t>
            </a:r>
            <a:r>
              <a:rPr lang="ru-RU" sz="5500" b="1" i="1" dirty="0"/>
              <a:t>ШЕТЕЛДІК ЖҰМЫС КҮШІН ТАРТУҒА КВОТА ЖӘНЕ РҰҚСАТ</a:t>
            </a:r>
            <a:r>
              <a:rPr lang="ru-RU" sz="3700" b="1" dirty="0"/>
              <a:t>	</a:t>
            </a:r>
            <a:endParaRPr lang="ru-RU" sz="3700" b="1" dirty="0" smtClean="0"/>
          </a:p>
          <a:p>
            <a:pPr marL="0" indent="0" algn="just">
              <a:lnSpc>
                <a:spcPct val="100000"/>
              </a:lnSpc>
              <a:buNone/>
            </a:pPr>
            <a:r>
              <a:rPr lang="ru-RU" sz="5500" b="1" dirty="0" err="1"/>
              <a:t>Шетелдік</a:t>
            </a:r>
            <a:r>
              <a:rPr lang="ru-RU" sz="5500" b="1" dirty="0"/>
              <a:t> </a:t>
            </a:r>
            <a:r>
              <a:rPr lang="ru-RU" sz="5500" b="1" dirty="0" err="1"/>
              <a:t>жұмыс</a:t>
            </a:r>
            <a:r>
              <a:rPr lang="ru-RU" sz="5500" b="1" dirty="0"/>
              <a:t> </a:t>
            </a:r>
            <a:r>
              <a:rPr lang="ru-RU" sz="5500" b="1" dirty="0" err="1"/>
              <a:t>күшін</a:t>
            </a:r>
            <a:r>
              <a:rPr lang="ru-RU" sz="5500" b="1" dirty="0"/>
              <a:t> </a:t>
            </a:r>
            <a:r>
              <a:rPr lang="ru-RU" sz="5500" b="1" dirty="0" err="1"/>
              <a:t>квоталау</a:t>
            </a:r>
            <a:r>
              <a:rPr lang="ru-RU" sz="5500" b="1" dirty="0"/>
              <a:t> </a:t>
            </a:r>
            <a:r>
              <a:rPr lang="ru-RU" sz="5500" b="1" dirty="0" err="1"/>
              <a:t>және</a:t>
            </a:r>
            <a:r>
              <a:rPr lang="ru-RU" sz="5500" b="1" dirty="0"/>
              <a:t> </a:t>
            </a:r>
            <a:r>
              <a:rPr lang="ru-RU" sz="5500" b="1" dirty="0" err="1"/>
              <a:t>жұмыс</a:t>
            </a:r>
            <a:r>
              <a:rPr lang="ru-RU" sz="5500" b="1" dirty="0"/>
              <a:t> </a:t>
            </a:r>
            <a:r>
              <a:rPr lang="ru-RU" sz="5500" b="1" dirty="0" err="1"/>
              <a:t>берушілерге</a:t>
            </a:r>
            <a:r>
              <a:rPr lang="ru-RU" sz="5500" b="1" dirty="0"/>
              <a:t> </a:t>
            </a:r>
            <a:r>
              <a:rPr lang="ru-RU" sz="5500" b="1" dirty="0" err="1"/>
              <a:t>шетелдік</a:t>
            </a:r>
            <a:r>
              <a:rPr lang="ru-RU" sz="5500" b="1" dirty="0"/>
              <a:t> </a:t>
            </a:r>
            <a:r>
              <a:rPr lang="ru-RU" sz="5500" b="1" dirty="0" err="1"/>
              <a:t>жұмыс</a:t>
            </a:r>
            <a:r>
              <a:rPr lang="ru-RU" sz="5500" b="1" dirty="0"/>
              <a:t> </a:t>
            </a:r>
            <a:r>
              <a:rPr lang="ru-RU" sz="5500" b="1" dirty="0" err="1"/>
              <a:t>күшін</a:t>
            </a:r>
            <a:r>
              <a:rPr lang="ru-RU" sz="5500" b="1" dirty="0"/>
              <a:t> </a:t>
            </a:r>
            <a:r>
              <a:rPr lang="ru-RU" sz="5500" b="1" dirty="0" err="1"/>
              <a:t>тартуға</a:t>
            </a:r>
            <a:r>
              <a:rPr lang="ru-RU" sz="5500" b="1" dirty="0"/>
              <a:t> </a:t>
            </a:r>
            <a:r>
              <a:rPr lang="ru-RU" sz="5500" b="1" dirty="0" err="1"/>
              <a:t>рұқсат</a:t>
            </a:r>
            <a:r>
              <a:rPr lang="ru-RU" sz="5500" b="1" dirty="0"/>
              <a:t> беру </a:t>
            </a:r>
            <a:r>
              <a:rPr lang="ru-RU" sz="5500" b="1" dirty="0" err="1"/>
              <a:t>туралы</a:t>
            </a:r>
            <a:r>
              <a:rPr lang="ru-RU" sz="5500" b="1" dirty="0"/>
              <a:t> </a:t>
            </a:r>
            <a:r>
              <a:rPr lang="ru-RU" sz="5500" b="1" dirty="0" err="1"/>
              <a:t>талап</a:t>
            </a:r>
            <a:r>
              <a:rPr lang="ru-RU" sz="5500" b="1" dirty="0"/>
              <a:t> </a:t>
            </a:r>
            <a:r>
              <a:rPr lang="ru-RU" sz="5500" b="1" dirty="0" err="1"/>
              <a:t>шетелдіктер</a:t>
            </a:r>
            <a:r>
              <a:rPr lang="ru-RU" sz="5500" b="1" dirty="0"/>
              <a:t> мен </a:t>
            </a:r>
            <a:r>
              <a:rPr lang="ru-RU" sz="5500" b="1" dirty="0" err="1"/>
              <a:t>азаматтығы</a:t>
            </a:r>
            <a:r>
              <a:rPr lang="ru-RU" sz="5500" b="1" dirty="0"/>
              <a:t> </a:t>
            </a:r>
            <a:r>
              <a:rPr lang="ru-RU" sz="5500" b="1" dirty="0" err="1"/>
              <a:t>жоқ</a:t>
            </a:r>
            <a:r>
              <a:rPr lang="ru-RU" sz="5500" b="1" dirty="0"/>
              <a:t> </a:t>
            </a:r>
            <a:r>
              <a:rPr lang="ru-RU" sz="5500" b="1" dirty="0" err="1"/>
              <a:t>адамдарға</a:t>
            </a:r>
            <a:r>
              <a:rPr lang="ru-RU" sz="5500" b="1" dirty="0"/>
              <a:t>, </a:t>
            </a:r>
            <a:r>
              <a:rPr lang="ru-RU" sz="5500" b="1" dirty="0" err="1"/>
              <a:t>оның</a:t>
            </a:r>
            <a:r>
              <a:rPr lang="ru-RU" sz="5500" b="1" dirty="0"/>
              <a:t> </a:t>
            </a:r>
            <a:r>
              <a:rPr lang="ru-RU" sz="5500" b="1" dirty="0" err="1"/>
              <a:t>ішінде</a:t>
            </a:r>
            <a:r>
              <a:rPr lang="ru-RU" sz="5500" b="1" dirty="0" smtClean="0"/>
              <a:t>:</a:t>
            </a:r>
          </a:p>
          <a:p>
            <a:pPr algn="just">
              <a:lnSpc>
                <a:spcPct val="100000"/>
              </a:lnSpc>
            </a:pPr>
            <a:r>
              <a:rPr lang="ru-RU" sz="5500" dirty="0" err="1"/>
              <a:t>Қазақстан</a:t>
            </a:r>
            <a:r>
              <a:rPr lang="ru-RU" sz="5500" dirty="0"/>
              <a:t> </a:t>
            </a:r>
            <a:r>
              <a:rPr lang="ru-RU" sz="5500" dirty="0" err="1"/>
              <a:t>Республикасының</a:t>
            </a:r>
            <a:r>
              <a:rPr lang="ru-RU" sz="5500" dirty="0"/>
              <a:t> </a:t>
            </a:r>
            <a:r>
              <a:rPr lang="ru-RU" sz="5500" dirty="0" err="1"/>
              <a:t>инвестициялар</a:t>
            </a:r>
            <a:r>
              <a:rPr lang="ru-RU" sz="5500" dirty="0"/>
              <a:t> </a:t>
            </a:r>
            <a:r>
              <a:rPr lang="ru-RU" sz="5500" dirty="0" err="1"/>
              <a:t>туралы</a:t>
            </a:r>
            <a:r>
              <a:rPr lang="ru-RU" sz="5500" dirty="0"/>
              <a:t> </a:t>
            </a:r>
            <a:r>
              <a:rPr lang="ru-RU" sz="5500" dirty="0" err="1"/>
              <a:t>заңнамасына</a:t>
            </a:r>
            <a:r>
              <a:rPr lang="ru-RU" sz="5500" dirty="0"/>
              <a:t> </a:t>
            </a:r>
            <a:r>
              <a:rPr lang="ru-RU" sz="5500" dirty="0" err="1"/>
              <a:t>сәйкес</a:t>
            </a:r>
            <a:r>
              <a:rPr lang="ru-RU" sz="5500" dirty="0"/>
              <a:t> </a:t>
            </a:r>
            <a:r>
              <a:rPr lang="ru-RU" sz="5500" dirty="0" err="1"/>
              <a:t>инвестициялық</a:t>
            </a:r>
            <a:r>
              <a:rPr lang="ru-RU" sz="5500" dirty="0"/>
              <a:t> </a:t>
            </a:r>
            <a:r>
              <a:rPr lang="ru-RU" sz="5500" dirty="0" err="1"/>
              <a:t>басым</a:t>
            </a:r>
            <a:r>
              <a:rPr lang="ru-RU" sz="5500" dirty="0"/>
              <a:t> </a:t>
            </a:r>
            <a:r>
              <a:rPr lang="ru-RU" sz="5500" dirty="0" err="1"/>
              <a:t>жобаны</a:t>
            </a:r>
            <a:r>
              <a:rPr lang="ru-RU" sz="5500" dirty="0"/>
              <a:t> </a:t>
            </a:r>
            <a:r>
              <a:rPr lang="ru-RU" sz="5500" dirty="0" err="1"/>
              <a:t>іске</a:t>
            </a:r>
            <a:r>
              <a:rPr lang="ru-RU" sz="5500" dirty="0"/>
              <a:t> </a:t>
            </a:r>
            <a:r>
              <a:rPr lang="ru-RU" sz="5500" dirty="0" err="1"/>
              <a:t>асыруға</a:t>
            </a:r>
            <a:r>
              <a:rPr lang="ru-RU" sz="5500" dirty="0"/>
              <a:t> </a:t>
            </a:r>
            <a:r>
              <a:rPr lang="ru-RU" sz="5500" dirty="0" err="1"/>
              <a:t>арналған</a:t>
            </a:r>
            <a:r>
              <a:rPr lang="ru-RU" sz="5500" dirty="0"/>
              <a:t> </a:t>
            </a:r>
            <a:r>
              <a:rPr lang="ru-RU" sz="5500" dirty="0" err="1"/>
              <a:t>инвестициялық</a:t>
            </a:r>
            <a:r>
              <a:rPr lang="ru-RU" sz="5500" dirty="0"/>
              <a:t> </a:t>
            </a:r>
            <a:r>
              <a:rPr lang="ru-RU" sz="5500" dirty="0" err="1"/>
              <a:t>келісімшарттар</a:t>
            </a:r>
            <a:r>
              <a:rPr lang="ru-RU" sz="5500" dirty="0"/>
              <a:t> </a:t>
            </a:r>
            <a:r>
              <a:rPr lang="ru-RU" sz="5500" dirty="0" err="1"/>
              <a:t>жасасқан</a:t>
            </a:r>
            <a:r>
              <a:rPr lang="ru-RU" sz="5500" dirty="0"/>
              <a:t> </a:t>
            </a:r>
            <a:r>
              <a:rPr lang="ru-RU" sz="5500" dirty="0" err="1"/>
              <a:t>Қазақстан</a:t>
            </a:r>
            <a:r>
              <a:rPr lang="ru-RU" sz="5500" dirty="0"/>
              <a:t> </a:t>
            </a:r>
            <a:r>
              <a:rPr lang="ru-RU" sz="5500" dirty="0" err="1"/>
              <a:t>Республикасының</a:t>
            </a:r>
            <a:r>
              <a:rPr lang="ru-RU" sz="5500" dirty="0"/>
              <a:t> </a:t>
            </a:r>
            <a:r>
              <a:rPr lang="ru-RU" sz="5500" dirty="0" err="1"/>
              <a:t>ұйымдарында</a:t>
            </a:r>
            <a:r>
              <a:rPr lang="ru-RU" sz="5500" dirty="0"/>
              <a:t> </a:t>
            </a:r>
            <a:r>
              <a:rPr lang="ru-RU" sz="5500" dirty="0" err="1"/>
              <a:t>жұмыс</a:t>
            </a:r>
            <a:r>
              <a:rPr lang="ru-RU" sz="5500" dirty="0"/>
              <a:t> </a:t>
            </a:r>
            <a:r>
              <a:rPr lang="ru-RU" sz="5500" dirty="0" err="1"/>
              <a:t>істейтін</a:t>
            </a:r>
            <a:r>
              <a:rPr lang="ru-RU" sz="5500" dirty="0" smtClean="0"/>
              <a:t>;</a:t>
            </a:r>
          </a:p>
          <a:p>
            <a:pPr algn="just">
              <a:lnSpc>
                <a:spcPct val="100000"/>
              </a:lnSpc>
            </a:pPr>
            <a:r>
              <a:rPr lang="ru-RU" sz="5500" dirty="0" smtClean="0"/>
              <a:t> </a:t>
            </a:r>
            <a:r>
              <a:rPr lang="ru-RU" sz="5500" dirty="0" err="1"/>
              <a:t>сондай-ақ</a:t>
            </a:r>
            <a:r>
              <a:rPr lang="ru-RU" sz="5500" dirty="0"/>
              <a:t> </a:t>
            </a:r>
            <a:r>
              <a:rPr lang="ru-RU" sz="5500" dirty="0" err="1"/>
              <a:t>көрсетілген</a:t>
            </a:r>
            <a:r>
              <a:rPr lang="ru-RU" sz="5500" dirty="0"/>
              <a:t> </a:t>
            </a:r>
            <a:r>
              <a:rPr lang="ru-RU" sz="5500" dirty="0" err="1"/>
              <a:t>заңды</a:t>
            </a:r>
            <a:r>
              <a:rPr lang="ru-RU" sz="5500" dirty="0"/>
              <a:t> </a:t>
            </a:r>
            <a:r>
              <a:rPr lang="ru-RU" sz="5500" dirty="0" err="1"/>
              <a:t>тұлғалар</a:t>
            </a:r>
            <a:r>
              <a:rPr lang="ru-RU" sz="5500" dirty="0"/>
              <a:t> (не </a:t>
            </a:r>
            <a:r>
              <a:rPr lang="ru-RU" sz="5500" dirty="0" err="1"/>
              <a:t>олардың</a:t>
            </a:r>
            <a:r>
              <a:rPr lang="ru-RU" sz="5500" dirty="0"/>
              <a:t> </a:t>
            </a:r>
            <a:r>
              <a:rPr lang="ru-RU" sz="5500" dirty="0" err="1"/>
              <a:t>мердігерлері</a:t>
            </a:r>
            <a:r>
              <a:rPr lang="ru-RU" sz="5500" dirty="0"/>
              <a:t>) </a:t>
            </a:r>
            <a:r>
              <a:rPr lang="ru-RU" sz="5500" dirty="0" err="1"/>
              <a:t>сәулет</a:t>
            </a:r>
            <a:r>
              <a:rPr lang="ru-RU" sz="5500" dirty="0"/>
              <a:t>, </a:t>
            </a:r>
            <a:r>
              <a:rPr lang="ru-RU" sz="5500" dirty="0" err="1"/>
              <a:t>қала</a:t>
            </a:r>
            <a:r>
              <a:rPr lang="ru-RU" sz="5500" dirty="0"/>
              <a:t> </a:t>
            </a:r>
            <a:r>
              <a:rPr lang="ru-RU" sz="5500" dirty="0" err="1"/>
              <a:t>құрылысы</a:t>
            </a:r>
            <a:r>
              <a:rPr lang="ru-RU" sz="5500" dirty="0"/>
              <a:t> </a:t>
            </a:r>
            <a:r>
              <a:rPr lang="ru-RU" sz="5500" dirty="0" err="1"/>
              <a:t>және</a:t>
            </a:r>
            <a:r>
              <a:rPr lang="ru-RU" sz="5500" dirty="0"/>
              <a:t> </a:t>
            </a:r>
            <a:r>
              <a:rPr lang="ru-RU" sz="5500" dirty="0" err="1"/>
              <a:t>құрылыс</a:t>
            </a:r>
            <a:r>
              <a:rPr lang="ru-RU" sz="5500" dirty="0"/>
              <a:t> </a:t>
            </a:r>
            <a:r>
              <a:rPr lang="ru-RU" sz="5500" dirty="0" err="1"/>
              <a:t>қызметі</a:t>
            </a:r>
            <a:r>
              <a:rPr lang="ru-RU" sz="5500" dirty="0"/>
              <a:t> </a:t>
            </a:r>
            <a:r>
              <a:rPr lang="ru-RU" sz="5500" dirty="0" err="1"/>
              <a:t>саласында</a:t>
            </a:r>
            <a:r>
              <a:rPr lang="ru-RU" sz="5500" dirty="0"/>
              <a:t> (</a:t>
            </a:r>
            <a:r>
              <a:rPr lang="ru-RU" sz="5500" dirty="0" err="1"/>
              <a:t>іздестіру</a:t>
            </a:r>
            <a:r>
              <a:rPr lang="ru-RU" sz="5500" dirty="0"/>
              <a:t> </a:t>
            </a:r>
            <a:r>
              <a:rPr lang="ru-RU" sz="5500" dirty="0" err="1"/>
              <a:t>және</a:t>
            </a:r>
            <a:r>
              <a:rPr lang="ru-RU" sz="5500" dirty="0"/>
              <a:t> </a:t>
            </a:r>
            <a:r>
              <a:rPr lang="ru-RU" sz="5500" dirty="0" err="1"/>
              <a:t>жобалау</a:t>
            </a:r>
            <a:r>
              <a:rPr lang="ru-RU" sz="5500" dirty="0"/>
              <a:t> </a:t>
            </a:r>
            <a:r>
              <a:rPr lang="ru-RU" sz="5500" dirty="0" err="1"/>
              <a:t>қызметін</a:t>
            </a:r>
            <a:r>
              <a:rPr lang="ru-RU" sz="5500" dirty="0"/>
              <a:t>, </a:t>
            </a:r>
            <a:r>
              <a:rPr lang="ru-RU" sz="5500" dirty="0" err="1"/>
              <a:t>инжинирингтік</a:t>
            </a:r>
            <a:r>
              <a:rPr lang="ru-RU" sz="5500" dirty="0"/>
              <a:t> </a:t>
            </a:r>
            <a:r>
              <a:rPr lang="ru-RU" sz="5500" dirty="0" err="1"/>
              <a:t>қызметтерді</a:t>
            </a:r>
            <a:r>
              <a:rPr lang="ru-RU" sz="5500" dirty="0"/>
              <a:t> </a:t>
            </a:r>
            <a:r>
              <a:rPr lang="ru-RU" sz="5500" dirty="0" err="1"/>
              <a:t>қоса</a:t>
            </a:r>
            <a:r>
              <a:rPr lang="ru-RU" sz="5500" dirty="0"/>
              <a:t> </a:t>
            </a:r>
            <a:r>
              <a:rPr lang="ru-RU" sz="5500" dirty="0" err="1"/>
              <a:t>алғанда</a:t>
            </a:r>
            <a:r>
              <a:rPr lang="ru-RU" sz="5500" dirty="0"/>
              <a:t>) бас </a:t>
            </a:r>
            <a:r>
              <a:rPr lang="ru-RU" sz="5500" dirty="0" err="1"/>
              <a:t>мердігер</a:t>
            </a:r>
            <a:r>
              <a:rPr lang="ru-RU" sz="5500" dirty="0"/>
              <a:t>, </a:t>
            </a:r>
            <a:r>
              <a:rPr lang="ru-RU" sz="5500" dirty="0" err="1"/>
              <a:t>мердігер</a:t>
            </a:r>
            <a:r>
              <a:rPr lang="ru-RU" sz="5500" dirty="0"/>
              <a:t>, </a:t>
            </a:r>
            <a:r>
              <a:rPr lang="ru-RU" sz="5500" dirty="0" err="1"/>
              <a:t>қосалқы</a:t>
            </a:r>
            <a:r>
              <a:rPr lang="ru-RU" sz="5500" dirty="0"/>
              <a:t> </a:t>
            </a:r>
            <a:r>
              <a:rPr lang="ru-RU" sz="5500" dirty="0" err="1"/>
              <a:t>мердігер</a:t>
            </a:r>
            <a:r>
              <a:rPr lang="ru-RU" sz="5500" dirty="0"/>
              <a:t> </a:t>
            </a:r>
            <a:r>
              <a:rPr lang="ru-RU" sz="5500" dirty="0" err="1"/>
              <a:t>немесе</a:t>
            </a:r>
            <a:r>
              <a:rPr lang="ru-RU" sz="5500" dirty="0"/>
              <a:t> </a:t>
            </a:r>
            <a:r>
              <a:rPr lang="ru-RU" sz="5500" dirty="0" err="1"/>
              <a:t>көрсетілетін</a:t>
            </a:r>
            <a:r>
              <a:rPr lang="ru-RU" sz="5500" dirty="0"/>
              <a:t> </a:t>
            </a:r>
            <a:r>
              <a:rPr lang="ru-RU" sz="5500" dirty="0" err="1"/>
              <a:t>қызметтерді</a:t>
            </a:r>
            <a:r>
              <a:rPr lang="ru-RU" sz="5500" dirty="0"/>
              <a:t> </a:t>
            </a:r>
            <a:r>
              <a:rPr lang="ru-RU" sz="5500" dirty="0" err="1"/>
              <a:t>орындаушы</a:t>
            </a:r>
            <a:r>
              <a:rPr lang="ru-RU" sz="5500" dirty="0"/>
              <a:t> </a:t>
            </a:r>
            <a:r>
              <a:rPr lang="ru-RU" sz="5500" dirty="0" err="1"/>
              <a:t>ретінде</a:t>
            </a:r>
            <a:r>
              <a:rPr lang="ru-RU" sz="5500" dirty="0"/>
              <a:t> </a:t>
            </a:r>
            <a:r>
              <a:rPr lang="ru-RU" sz="5500" dirty="0" err="1"/>
              <a:t>тартатын</a:t>
            </a:r>
            <a:r>
              <a:rPr lang="ru-RU" sz="5500" dirty="0"/>
              <a:t> </a:t>
            </a:r>
            <a:r>
              <a:rPr lang="ru-RU" sz="5500" dirty="0" err="1"/>
              <a:t>ұйымдарда</a:t>
            </a:r>
            <a:r>
              <a:rPr lang="ru-RU" sz="5500" dirty="0"/>
              <a:t> </a:t>
            </a:r>
            <a:r>
              <a:rPr lang="ru-RU" sz="5500" dirty="0" err="1"/>
              <a:t>жұмыс</a:t>
            </a:r>
            <a:r>
              <a:rPr lang="ru-RU" sz="5500" dirty="0"/>
              <a:t> </a:t>
            </a:r>
            <a:r>
              <a:rPr lang="ru-RU" sz="5500" dirty="0" err="1"/>
              <a:t>істейтін</a:t>
            </a:r>
            <a:r>
              <a:rPr lang="ru-RU" sz="5500" dirty="0" smtClean="0"/>
              <a:t>);</a:t>
            </a:r>
          </a:p>
          <a:p>
            <a:pPr marL="0" indent="0" algn="just">
              <a:lnSpc>
                <a:spcPct val="100000"/>
              </a:lnSpc>
              <a:buNone/>
            </a:pPr>
            <a:r>
              <a:rPr lang="ru-RU" sz="5500" b="1" dirty="0" err="1"/>
              <a:t>басшы</a:t>
            </a:r>
            <a:r>
              <a:rPr lang="ru-RU" sz="5500" b="1" dirty="0"/>
              <a:t> </a:t>
            </a:r>
            <a:r>
              <a:rPr lang="ru-RU" sz="5500" b="1" dirty="0" err="1"/>
              <a:t>және</a:t>
            </a:r>
            <a:r>
              <a:rPr lang="ru-RU" sz="5500" b="1" dirty="0"/>
              <a:t> </a:t>
            </a:r>
            <a:r>
              <a:rPr lang="ru-RU" sz="5500" b="1" dirty="0" err="1"/>
              <a:t>жоғары</a:t>
            </a:r>
            <a:r>
              <a:rPr lang="ru-RU" sz="5500" b="1" dirty="0"/>
              <a:t> </a:t>
            </a:r>
            <a:r>
              <a:rPr lang="ru-RU" sz="5500" b="1" dirty="0" err="1"/>
              <a:t>білімі</a:t>
            </a:r>
            <a:r>
              <a:rPr lang="ru-RU" sz="5500" b="1" dirty="0"/>
              <a:t> бар </a:t>
            </a:r>
            <a:r>
              <a:rPr lang="ru-RU" sz="5500" b="1" dirty="0" err="1"/>
              <a:t>мамандар</a:t>
            </a:r>
            <a:r>
              <a:rPr lang="ru-RU" sz="5500" b="1" dirty="0"/>
              <a:t> </a:t>
            </a:r>
            <a:r>
              <a:rPr lang="ru-RU" sz="5500" b="1" dirty="0" err="1"/>
              <a:t>ретінде</a:t>
            </a:r>
            <a:r>
              <a:rPr lang="ru-RU" sz="5500" b="1" dirty="0"/>
              <a:t>, </a:t>
            </a:r>
            <a:r>
              <a:rPr lang="ru-RU" sz="5500" b="1" dirty="0" err="1"/>
              <a:t>сондай-ақ</a:t>
            </a:r>
            <a:r>
              <a:rPr lang="ru-RU" sz="5500" b="1" dirty="0"/>
              <a:t> </a:t>
            </a:r>
            <a:r>
              <a:rPr lang="ru-RU" sz="5500" b="1" dirty="0" err="1"/>
              <a:t>инвестициялық</a:t>
            </a:r>
            <a:r>
              <a:rPr lang="ru-RU" sz="5500" b="1" dirty="0"/>
              <a:t> </a:t>
            </a:r>
            <a:r>
              <a:rPr lang="ru-RU" sz="5500" b="1" dirty="0" err="1"/>
              <a:t>басым</a:t>
            </a:r>
            <a:r>
              <a:rPr lang="ru-RU" sz="5500" b="1" dirty="0"/>
              <a:t> </a:t>
            </a:r>
            <a:r>
              <a:rPr lang="ru-RU" sz="5500" b="1" dirty="0" err="1"/>
              <a:t>жобаны</a:t>
            </a:r>
            <a:r>
              <a:rPr lang="ru-RU" sz="5500" b="1" dirty="0"/>
              <a:t> </a:t>
            </a:r>
            <a:r>
              <a:rPr lang="ru-RU" sz="5500" b="1" dirty="0" err="1"/>
              <a:t>іске</a:t>
            </a:r>
            <a:r>
              <a:rPr lang="ru-RU" sz="5500" b="1" dirty="0"/>
              <a:t> </a:t>
            </a:r>
            <a:r>
              <a:rPr lang="ru-RU" sz="5500" b="1" dirty="0" err="1"/>
              <a:t>асыруға</a:t>
            </a:r>
            <a:r>
              <a:rPr lang="ru-RU" sz="5500" b="1" dirty="0"/>
              <a:t> </a:t>
            </a:r>
            <a:r>
              <a:rPr lang="ru-RU" sz="5500" b="1" dirty="0" err="1"/>
              <a:t>арналған</a:t>
            </a:r>
            <a:r>
              <a:rPr lang="ru-RU" sz="5500" b="1" dirty="0"/>
              <a:t> </a:t>
            </a:r>
            <a:r>
              <a:rPr lang="ru-RU" sz="5500" b="1" dirty="0" err="1"/>
              <a:t>инвестициялық</a:t>
            </a:r>
            <a:r>
              <a:rPr lang="ru-RU" sz="5500" b="1" dirty="0"/>
              <a:t> </a:t>
            </a:r>
            <a:r>
              <a:rPr lang="ru-RU" sz="5500" b="1" dirty="0" err="1"/>
              <a:t>келісімшарттарда</a:t>
            </a:r>
            <a:r>
              <a:rPr lang="ru-RU" sz="5500" b="1" dirty="0"/>
              <a:t> </a:t>
            </a:r>
            <a:r>
              <a:rPr lang="ru-RU" sz="5500" b="1" dirty="0" err="1"/>
              <a:t>айқындалатын</a:t>
            </a:r>
            <a:r>
              <a:rPr lang="ru-RU" sz="5500" b="1" dirty="0"/>
              <a:t> </a:t>
            </a:r>
            <a:r>
              <a:rPr lang="ru-RU" sz="5500" b="1" dirty="0" err="1"/>
              <a:t>кәсіптер</a:t>
            </a:r>
            <a:r>
              <a:rPr lang="ru-RU" sz="5500" b="1" dirty="0"/>
              <a:t> мен сан </a:t>
            </a:r>
            <a:r>
              <a:rPr lang="ru-RU" sz="5500" b="1" dirty="0" err="1"/>
              <a:t>тізбесіне</a:t>
            </a:r>
            <a:r>
              <a:rPr lang="ru-RU" sz="5500" b="1" dirty="0"/>
              <a:t> </a:t>
            </a:r>
            <a:r>
              <a:rPr lang="ru-RU" sz="5500" b="1" dirty="0" err="1"/>
              <a:t>сәйкес</a:t>
            </a:r>
            <a:r>
              <a:rPr lang="ru-RU" sz="5500" b="1" dirty="0"/>
              <a:t> </a:t>
            </a:r>
            <a:r>
              <a:rPr lang="ru-RU" sz="5500" b="1" dirty="0" err="1"/>
              <a:t>білікті</a:t>
            </a:r>
            <a:r>
              <a:rPr lang="ru-RU" sz="5500" b="1" dirty="0"/>
              <a:t> </a:t>
            </a:r>
            <a:r>
              <a:rPr lang="ru-RU" sz="5500" b="1" dirty="0" err="1"/>
              <a:t>жұмысшылар</a:t>
            </a:r>
            <a:r>
              <a:rPr lang="ru-RU" sz="5500" b="1" dirty="0"/>
              <a:t> </a:t>
            </a:r>
            <a:r>
              <a:rPr lang="ru-RU" sz="5500" b="1" dirty="0" err="1"/>
              <a:t>ретінде</a:t>
            </a:r>
            <a:r>
              <a:rPr lang="ru-RU" sz="5500" b="1" dirty="0"/>
              <a:t> </a:t>
            </a:r>
            <a:r>
              <a:rPr lang="ru-RU" sz="5500" b="1" dirty="0" err="1"/>
              <a:t>пайдалануға</a:t>
            </a:r>
            <a:r>
              <a:rPr lang="ru-RU" sz="5500" b="1" dirty="0"/>
              <a:t> </a:t>
            </a:r>
            <a:r>
              <a:rPr lang="ru-RU" sz="5500" b="1" dirty="0" err="1"/>
              <a:t>берілгеннен</a:t>
            </a:r>
            <a:r>
              <a:rPr lang="ru-RU" sz="5500" b="1" dirty="0"/>
              <a:t> </a:t>
            </a:r>
            <a:r>
              <a:rPr lang="ru-RU" sz="5500" b="1" dirty="0" err="1"/>
              <a:t>кейін</a:t>
            </a:r>
            <a:r>
              <a:rPr lang="ru-RU" sz="5500" b="1" dirty="0"/>
              <a:t> </a:t>
            </a:r>
            <a:r>
              <a:rPr lang="ru-RU" sz="5500" b="1" dirty="0" err="1"/>
              <a:t>бір</a:t>
            </a:r>
            <a:r>
              <a:rPr lang="ru-RU" sz="5500" b="1" dirty="0"/>
              <a:t> </a:t>
            </a:r>
            <a:r>
              <a:rPr lang="ru-RU" sz="5500" b="1" dirty="0" err="1"/>
              <a:t>жыл</a:t>
            </a:r>
            <a:r>
              <a:rPr lang="ru-RU" sz="5500" b="1" dirty="0"/>
              <a:t> </a:t>
            </a:r>
            <a:r>
              <a:rPr lang="ru-RU" sz="5500" b="1" dirty="0" err="1"/>
              <a:t>өткенге</a:t>
            </a:r>
            <a:r>
              <a:rPr lang="ru-RU" sz="5500" b="1" dirty="0"/>
              <a:t> </a:t>
            </a:r>
            <a:r>
              <a:rPr lang="ru-RU" sz="5500" dirty="0" err="1"/>
              <a:t>дейінгі</a:t>
            </a:r>
            <a:r>
              <a:rPr lang="ru-RU" sz="5500" dirty="0"/>
              <a:t> </a:t>
            </a:r>
            <a:r>
              <a:rPr lang="ru-RU" sz="5500" dirty="0" err="1"/>
              <a:t>мерзімге</a:t>
            </a:r>
            <a:r>
              <a:rPr lang="ru-RU" sz="5500" dirty="0"/>
              <a:t> </a:t>
            </a:r>
            <a:r>
              <a:rPr lang="ru-RU" sz="5500" dirty="0" err="1" smtClean="0"/>
              <a:t>беріледі</a:t>
            </a:r>
            <a:r>
              <a:rPr lang="ru-RU" sz="5500" dirty="0" smtClean="0"/>
              <a:t>. </a:t>
            </a:r>
            <a:r>
              <a:rPr lang="ru-RU" sz="3100" dirty="0" smtClean="0"/>
              <a:t>(</a:t>
            </a:r>
            <a:r>
              <a:rPr lang="ru-RU" sz="3100" dirty="0"/>
              <a:t>ҚР </a:t>
            </a:r>
            <a:r>
              <a:rPr lang="ru-RU" sz="3100" dirty="0" err="1" smtClean="0"/>
              <a:t>халықты</a:t>
            </a:r>
            <a:r>
              <a:rPr lang="ru-RU" sz="3100" dirty="0" smtClean="0"/>
              <a:t> </a:t>
            </a:r>
            <a:r>
              <a:rPr lang="ru-RU" sz="3100" dirty="0" err="1"/>
              <a:t>жұмыспен</a:t>
            </a:r>
            <a:r>
              <a:rPr lang="ru-RU" sz="3100" dirty="0"/>
              <a:t> </a:t>
            </a:r>
            <a:r>
              <a:rPr lang="ru-RU" sz="3100" dirty="0" err="1"/>
              <a:t>қамту</a:t>
            </a:r>
            <a:r>
              <a:rPr lang="ru-RU" sz="3100" dirty="0"/>
              <a:t> </a:t>
            </a:r>
            <a:r>
              <a:rPr lang="ru-RU" sz="3100" dirty="0" err="1" smtClean="0"/>
              <a:t>туралы</a:t>
            </a:r>
            <a:r>
              <a:rPr lang="ru-RU" sz="3100" dirty="0" smtClean="0"/>
              <a:t> </a:t>
            </a:r>
            <a:r>
              <a:rPr lang="ru-RU" sz="3100" dirty="0" err="1" smtClean="0"/>
              <a:t>Заңының</a:t>
            </a:r>
            <a:r>
              <a:rPr lang="ru-RU" sz="3100" dirty="0" smtClean="0"/>
              <a:t> 32тармақшасы</a:t>
            </a:r>
            <a:r>
              <a:rPr lang="ru-RU" sz="3100" dirty="0"/>
              <a:t>, 3-баптың </a:t>
            </a:r>
            <a:r>
              <a:rPr lang="ru-RU" sz="3100" dirty="0" smtClean="0"/>
              <a:t>2-тармағының)</a:t>
            </a:r>
            <a:endParaRPr lang="ru-RU" sz="3100" i="1" dirty="0"/>
          </a:p>
        </p:txBody>
      </p:sp>
      <p:sp>
        <p:nvSpPr>
          <p:cNvPr id="3" name="Номер слайда 2"/>
          <p:cNvSpPr>
            <a:spLocks noGrp="1"/>
          </p:cNvSpPr>
          <p:nvPr>
            <p:ph type="sldNum" sz="quarter" idx="12"/>
          </p:nvPr>
        </p:nvSpPr>
        <p:spPr/>
        <p:txBody>
          <a:bodyPr/>
          <a:lstStyle/>
          <a:p>
            <a:fld id="{8F55A4BB-2E98-4194-A9D3-F1EF16813C68}" type="slidenum">
              <a:rPr lang="ru-RU" smtClean="0"/>
              <a:t>14</a:t>
            </a:fld>
            <a:endParaRPr lang="ru-RU"/>
          </a:p>
        </p:txBody>
      </p:sp>
      <p:pic>
        <p:nvPicPr>
          <p:cNvPr id="6"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1042536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a:spLocks noGrp="1"/>
          </p:cNvSpPr>
          <p:nvPr>
            <p:ph sz="half" idx="1"/>
          </p:nvPr>
        </p:nvSpPr>
        <p:spPr>
          <a:xfrm>
            <a:off x="829735" y="1526909"/>
            <a:ext cx="3733798" cy="5030788"/>
          </a:xfrm>
        </p:spPr>
        <p:txBody>
          <a:bodyPr>
            <a:normAutofit/>
          </a:bodyPr>
          <a:lstStyle/>
          <a:p>
            <a:pPr marL="0" indent="0" algn="just">
              <a:buNone/>
            </a:pPr>
            <a:endParaRPr lang="ru-RU" sz="9600" dirty="0"/>
          </a:p>
          <a:p>
            <a:pPr algn="just"/>
            <a:endParaRPr lang="ru-RU" sz="3300" dirty="0"/>
          </a:p>
          <a:p>
            <a:pPr algn="just"/>
            <a:endParaRPr lang="ru-RU" sz="2900" dirty="0"/>
          </a:p>
          <a:p>
            <a:pPr algn="just"/>
            <a:endParaRPr lang="ru-RU" sz="2900" dirty="0"/>
          </a:p>
          <a:p>
            <a:pPr algn="just"/>
            <a:endParaRPr lang="ru-RU" dirty="0"/>
          </a:p>
        </p:txBody>
      </p:sp>
      <p:sp>
        <p:nvSpPr>
          <p:cNvPr id="6" name="Объект 3"/>
          <p:cNvSpPr txBox="1">
            <a:spLocks/>
          </p:cNvSpPr>
          <p:nvPr/>
        </p:nvSpPr>
        <p:spPr>
          <a:xfrm>
            <a:off x="452487" y="1402401"/>
            <a:ext cx="4761942" cy="5155296"/>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ru-RU" sz="7200" i="1" dirty="0"/>
              <a:t>ИНВЕСТИЦИЯЛЫҚ ПРЕФЕРЕНЦИЯЛАР</a:t>
            </a:r>
            <a:r>
              <a:rPr lang="ru-RU" sz="7200" dirty="0" smtClean="0"/>
              <a:t>:</a:t>
            </a:r>
            <a:endParaRPr lang="ru-RU" sz="7200" i="1" dirty="0" smtClean="0"/>
          </a:p>
          <a:p>
            <a:pPr marL="0" indent="0" algn="just">
              <a:buNone/>
            </a:pPr>
            <a:r>
              <a:rPr lang="ru-RU" sz="6400" dirty="0" smtClean="0"/>
              <a:t>1) </a:t>
            </a:r>
            <a:r>
              <a:rPr lang="ru-RU" sz="6400" dirty="0" err="1" smtClean="0"/>
              <a:t>кеден</a:t>
            </a:r>
            <a:r>
              <a:rPr lang="ru-RU" sz="6400" dirty="0" smtClean="0"/>
              <a:t> </a:t>
            </a:r>
            <a:r>
              <a:rPr lang="ru-RU" sz="6400" dirty="0" err="1"/>
              <a:t>баждарын</a:t>
            </a:r>
            <a:r>
              <a:rPr lang="ru-RU" sz="6400" dirty="0"/>
              <a:t> </a:t>
            </a:r>
            <a:r>
              <a:rPr lang="ru-RU" sz="6400" dirty="0" err="1"/>
              <a:t>салудан</a:t>
            </a:r>
            <a:r>
              <a:rPr lang="ru-RU" sz="6400" dirty="0"/>
              <a:t> </a:t>
            </a:r>
            <a:r>
              <a:rPr lang="ru-RU" sz="6400" dirty="0" err="1"/>
              <a:t>босату</a:t>
            </a:r>
            <a:r>
              <a:rPr lang="ru-RU" sz="6400" dirty="0" smtClean="0"/>
              <a:t>;</a:t>
            </a:r>
          </a:p>
          <a:p>
            <a:pPr marL="0" indent="0" algn="just">
              <a:buNone/>
            </a:pPr>
            <a:r>
              <a:rPr lang="ru-RU" sz="6400" dirty="0" smtClean="0"/>
              <a:t>2) </a:t>
            </a:r>
            <a:r>
              <a:rPr lang="ru-RU" sz="6400" dirty="0" err="1"/>
              <a:t>мемлекеттік</a:t>
            </a:r>
            <a:r>
              <a:rPr lang="ru-RU" sz="6400" dirty="0"/>
              <a:t> </a:t>
            </a:r>
            <a:r>
              <a:rPr lang="ru-RU" sz="6400" dirty="0" err="1"/>
              <a:t>заттай</a:t>
            </a:r>
            <a:r>
              <a:rPr lang="ru-RU" sz="6400" dirty="0"/>
              <a:t> </a:t>
            </a:r>
            <a:r>
              <a:rPr lang="ru-RU" sz="6400" dirty="0" err="1"/>
              <a:t>гранттар</a:t>
            </a:r>
            <a:r>
              <a:rPr lang="ru-RU" sz="6400" dirty="0" smtClean="0"/>
              <a:t>.</a:t>
            </a:r>
          </a:p>
          <a:p>
            <a:pPr marL="0" indent="0" algn="just">
              <a:buNone/>
            </a:pPr>
            <a:r>
              <a:rPr lang="ru-RU" sz="6400" dirty="0" smtClean="0"/>
              <a:t>1</a:t>
            </a:r>
            <a:r>
              <a:rPr lang="ru-RU" sz="6400" dirty="0" smtClean="0"/>
              <a:t>) </a:t>
            </a:r>
            <a:r>
              <a:rPr lang="ru-RU" sz="6400" dirty="0" err="1"/>
              <a:t>кеңейту</a:t>
            </a:r>
            <a:r>
              <a:rPr lang="ru-RU" sz="6400" dirty="0"/>
              <a:t> </a:t>
            </a:r>
            <a:r>
              <a:rPr lang="ru-RU" sz="6400" dirty="0" err="1"/>
              <a:t>және</a:t>
            </a:r>
            <a:r>
              <a:rPr lang="ru-RU" sz="6400" dirty="0"/>
              <a:t> </a:t>
            </a:r>
            <a:r>
              <a:rPr lang="ru-RU" sz="6400" dirty="0" err="1"/>
              <a:t>жаңарту</a:t>
            </a:r>
            <a:r>
              <a:rPr lang="ru-RU" sz="6400" dirty="0"/>
              <a:t> </a:t>
            </a:r>
            <a:r>
              <a:rPr lang="ru-RU" sz="6400" dirty="0" err="1"/>
              <a:t>үшін</a:t>
            </a:r>
            <a:r>
              <a:rPr lang="ru-RU" sz="6400" dirty="0"/>
              <a:t> </a:t>
            </a:r>
            <a:r>
              <a:rPr lang="ru-RU" sz="6400" dirty="0" err="1"/>
              <a:t>жаңа</a:t>
            </a:r>
            <a:r>
              <a:rPr lang="ru-RU" sz="6400" dirty="0"/>
              <a:t> </a:t>
            </a:r>
            <a:r>
              <a:rPr lang="ru-RU" sz="6400" dirty="0" err="1"/>
              <a:t>өндірістер</a:t>
            </a:r>
            <a:r>
              <a:rPr lang="ru-RU" sz="6400" dirty="0"/>
              <a:t> </a:t>
            </a:r>
            <a:r>
              <a:rPr lang="ru-RU" sz="6400" dirty="0" err="1"/>
              <a:t>құру</a:t>
            </a:r>
            <a:r>
              <a:rPr lang="ru-RU" sz="6400" dirty="0"/>
              <a:t> </a:t>
            </a:r>
            <a:r>
              <a:rPr lang="ru-RU" sz="6400" dirty="0" err="1"/>
              <a:t>үшін</a:t>
            </a:r>
            <a:r>
              <a:rPr lang="ru-RU" sz="6400" dirty="0"/>
              <a:t> </a:t>
            </a:r>
            <a:r>
              <a:rPr lang="ru-RU" sz="6400" dirty="0" err="1"/>
              <a:t>салықтар</a:t>
            </a:r>
            <a:r>
              <a:rPr lang="ru-RU" sz="6400" dirty="0"/>
              <a:t> (</a:t>
            </a:r>
            <a:r>
              <a:rPr lang="en-US" sz="6400" dirty="0"/>
              <a:t>CIT (10), </a:t>
            </a:r>
            <a:r>
              <a:rPr lang="ru-RU" sz="6400" dirty="0" err="1"/>
              <a:t>жер</a:t>
            </a:r>
            <a:r>
              <a:rPr lang="ru-RU" sz="6400" dirty="0"/>
              <a:t> </a:t>
            </a:r>
            <a:r>
              <a:rPr lang="ru-RU" sz="6400" dirty="0" err="1"/>
              <a:t>салығы</a:t>
            </a:r>
            <a:r>
              <a:rPr lang="ru-RU" sz="6400" dirty="0"/>
              <a:t> (10) </a:t>
            </a:r>
            <a:r>
              <a:rPr lang="ru-RU" sz="6400" dirty="0" err="1"/>
              <a:t>және</a:t>
            </a:r>
            <a:r>
              <a:rPr lang="ru-RU" sz="6400" dirty="0"/>
              <a:t> </a:t>
            </a:r>
            <a:r>
              <a:rPr lang="ru-RU" sz="6400" dirty="0" err="1"/>
              <a:t>мүлік</a:t>
            </a:r>
            <a:r>
              <a:rPr lang="ru-RU" sz="6400" dirty="0"/>
              <a:t> </a:t>
            </a:r>
            <a:r>
              <a:rPr lang="ru-RU" sz="6400" dirty="0" err="1"/>
              <a:t>салығы</a:t>
            </a:r>
            <a:r>
              <a:rPr lang="ru-RU" sz="6400" dirty="0"/>
              <a:t> (8) </a:t>
            </a:r>
            <a:r>
              <a:rPr lang="ru-RU" sz="6400" dirty="0" err="1"/>
              <a:t>бойынша</a:t>
            </a:r>
            <a:r>
              <a:rPr lang="ru-RU" sz="6400" dirty="0"/>
              <a:t> </a:t>
            </a:r>
            <a:r>
              <a:rPr lang="ru-RU" sz="6400" dirty="0" err="1"/>
              <a:t>преференциялар</a:t>
            </a:r>
            <a:r>
              <a:rPr lang="ru-RU" sz="6400" dirty="0"/>
              <a:t>;</a:t>
            </a:r>
            <a:endParaRPr lang="ru-RU" sz="6400" dirty="0" smtClean="0"/>
          </a:p>
          <a:p>
            <a:pPr marL="0" indent="0" algn="just">
              <a:buNone/>
            </a:pPr>
            <a:r>
              <a:rPr lang="ru-RU" sz="6400" dirty="0" smtClean="0"/>
              <a:t>2) </a:t>
            </a:r>
            <a:r>
              <a:rPr lang="ru-RU" sz="6400" dirty="0" err="1"/>
              <a:t>инвестициялық</a:t>
            </a:r>
            <a:r>
              <a:rPr lang="ru-RU" sz="6400" dirty="0"/>
              <a:t> </a:t>
            </a:r>
            <a:r>
              <a:rPr lang="ru-RU" sz="6400" dirty="0" smtClean="0"/>
              <a:t>субсидия.</a:t>
            </a:r>
          </a:p>
          <a:p>
            <a:pPr marL="0" indent="0" algn="just">
              <a:buNone/>
            </a:pPr>
            <a:r>
              <a:rPr lang="ru-RU" sz="6400" dirty="0" err="1"/>
              <a:t>Инвестициялық</a:t>
            </a:r>
            <a:r>
              <a:rPr lang="ru-RU" sz="6400" dirty="0"/>
              <a:t> субсидия </a:t>
            </a:r>
            <a:r>
              <a:rPr lang="ru-RU" sz="6400" dirty="0" err="1"/>
              <a:t>жұмыс</a:t>
            </a:r>
            <a:r>
              <a:rPr lang="ru-RU" sz="6400" dirty="0"/>
              <a:t> </a:t>
            </a:r>
            <a:r>
              <a:rPr lang="ru-RU" sz="6400" dirty="0" err="1"/>
              <a:t>істеп</a:t>
            </a:r>
            <a:r>
              <a:rPr lang="ru-RU" sz="6400" dirty="0"/>
              <a:t> </a:t>
            </a:r>
            <a:r>
              <a:rPr lang="ru-RU" sz="6400" dirty="0" err="1"/>
              <a:t>тұрған</a:t>
            </a:r>
            <a:r>
              <a:rPr lang="ru-RU" sz="6400" dirty="0"/>
              <a:t> </a:t>
            </a:r>
            <a:r>
              <a:rPr lang="ru-RU" sz="6400" dirty="0" err="1"/>
              <a:t>өндірістерді</a:t>
            </a:r>
            <a:r>
              <a:rPr lang="ru-RU" sz="6400" dirty="0"/>
              <a:t> </a:t>
            </a:r>
            <a:r>
              <a:rPr lang="ru-RU" sz="6400" dirty="0" err="1"/>
              <a:t>кеңейту</a:t>
            </a:r>
            <a:r>
              <a:rPr lang="ru-RU" sz="6400" dirty="0"/>
              <a:t> </a:t>
            </a:r>
            <a:r>
              <a:rPr lang="ru-RU" sz="6400" dirty="0" err="1"/>
              <a:t>және</a:t>
            </a:r>
            <a:r>
              <a:rPr lang="ru-RU" sz="6400" dirty="0"/>
              <a:t> (</a:t>
            </a:r>
            <a:r>
              <a:rPr lang="ru-RU" sz="6400" dirty="0" err="1"/>
              <a:t>немесе</a:t>
            </a:r>
            <a:r>
              <a:rPr lang="ru-RU" sz="6400" dirty="0"/>
              <a:t>) </a:t>
            </a:r>
            <a:r>
              <a:rPr lang="ru-RU" sz="6400" dirty="0" err="1"/>
              <a:t>жаңарту</a:t>
            </a:r>
            <a:r>
              <a:rPr lang="ru-RU" sz="6400" dirty="0"/>
              <a:t> </a:t>
            </a:r>
            <a:r>
              <a:rPr lang="ru-RU" sz="6400" dirty="0" err="1"/>
              <a:t>жөніндегі</a:t>
            </a:r>
            <a:r>
              <a:rPr lang="ru-RU" sz="6400" dirty="0"/>
              <a:t> </a:t>
            </a:r>
            <a:r>
              <a:rPr lang="ru-RU" sz="6400" dirty="0" err="1"/>
              <a:t>инвестициялық</a:t>
            </a:r>
            <a:r>
              <a:rPr lang="ru-RU" sz="6400" dirty="0"/>
              <a:t> </a:t>
            </a:r>
            <a:r>
              <a:rPr lang="ru-RU" sz="6400" dirty="0" err="1"/>
              <a:t>басым</a:t>
            </a:r>
            <a:r>
              <a:rPr lang="ru-RU" sz="6400" dirty="0"/>
              <a:t> </a:t>
            </a:r>
            <a:r>
              <a:rPr lang="ru-RU" sz="6400" dirty="0" err="1"/>
              <a:t>жобалар</a:t>
            </a:r>
            <a:r>
              <a:rPr lang="ru-RU" sz="6400" dirty="0"/>
              <a:t> </a:t>
            </a:r>
            <a:r>
              <a:rPr lang="ru-RU" sz="6400" dirty="0" err="1"/>
              <a:t>бойынша</a:t>
            </a:r>
            <a:r>
              <a:rPr lang="ru-RU" sz="6400" dirty="0"/>
              <a:t> </a:t>
            </a:r>
            <a:r>
              <a:rPr lang="ru-RU" sz="6400" dirty="0" err="1"/>
              <a:t>ұсынылмайды</a:t>
            </a:r>
            <a:r>
              <a:rPr lang="ru-RU" sz="6400" dirty="0" smtClean="0"/>
              <a:t>.</a:t>
            </a:r>
          </a:p>
          <a:p>
            <a:pPr marL="0" indent="0" algn="just">
              <a:buNone/>
            </a:pPr>
            <a:r>
              <a:rPr lang="ru-RU" sz="6400" i="1" dirty="0" err="1" smtClean="0"/>
              <a:t>Алушы</a:t>
            </a:r>
            <a:r>
              <a:rPr lang="ru-RU" sz="6400" i="1" dirty="0" smtClean="0"/>
              <a:t>: </a:t>
            </a:r>
            <a:endParaRPr lang="ru-RU" sz="6400" i="1" dirty="0" smtClean="0"/>
          </a:p>
          <a:p>
            <a:pPr marL="0" indent="0" algn="just">
              <a:buNone/>
            </a:pPr>
            <a:r>
              <a:rPr lang="ru-RU" sz="6400" dirty="0" err="1"/>
              <a:t>Қазақстан</a:t>
            </a:r>
            <a:r>
              <a:rPr lang="ru-RU" sz="6400" dirty="0"/>
              <a:t> </a:t>
            </a:r>
            <a:r>
              <a:rPr lang="ru-RU" sz="6400" dirty="0" err="1"/>
              <a:t>Республикасының</a:t>
            </a:r>
            <a:r>
              <a:rPr lang="ru-RU" sz="6400" dirty="0"/>
              <a:t> </a:t>
            </a:r>
            <a:r>
              <a:rPr lang="ru-RU" sz="6400" dirty="0" err="1"/>
              <a:t>заңды</a:t>
            </a:r>
            <a:r>
              <a:rPr lang="ru-RU" sz="6400" dirty="0"/>
              <a:t> </a:t>
            </a:r>
            <a:r>
              <a:rPr lang="ru-RU" sz="6400" dirty="0" err="1"/>
              <a:t>тұлғасы</a:t>
            </a:r>
            <a:r>
              <a:rPr lang="ru-RU" sz="6400" dirty="0" smtClean="0"/>
              <a:t>.</a:t>
            </a:r>
          </a:p>
          <a:p>
            <a:pPr marL="0" indent="0" algn="just">
              <a:buNone/>
            </a:pPr>
            <a:r>
              <a:rPr lang="ru-RU" sz="6400" i="1" dirty="0" err="1"/>
              <a:t>Қызмет</a:t>
            </a:r>
            <a:r>
              <a:rPr lang="ru-RU" sz="6400" i="1" dirty="0"/>
              <a:t> </a:t>
            </a:r>
            <a:r>
              <a:rPr lang="ru-RU" sz="6400" i="1" dirty="0" err="1" smtClean="0"/>
              <a:t>түрлері</a:t>
            </a:r>
            <a:r>
              <a:rPr lang="ru-RU" sz="6400" i="1" dirty="0" smtClean="0"/>
              <a:t>: </a:t>
            </a:r>
            <a:endParaRPr lang="ru-RU" sz="6400" i="1" dirty="0" smtClean="0"/>
          </a:p>
          <a:p>
            <a:pPr marL="0" indent="0" algn="just">
              <a:buNone/>
            </a:pPr>
            <a:r>
              <a:rPr lang="ru-RU" sz="6400" dirty="0"/>
              <a:t>14.01.2016 № 13 </a:t>
            </a:r>
            <a:r>
              <a:rPr lang="ru-RU" sz="6400" dirty="0" err="1" smtClean="0"/>
              <a:t>Қаулы</a:t>
            </a:r>
            <a:r>
              <a:rPr lang="ru-RU" sz="6400" dirty="0" smtClean="0"/>
              <a:t> </a:t>
            </a:r>
            <a:r>
              <a:rPr lang="ru-RU" sz="6400" dirty="0"/>
              <a:t>(</a:t>
            </a:r>
            <a:r>
              <a:rPr lang="ru-RU" sz="6400" dirty="0" err="1"/>
              <a:t>Тізбенің</a:t>
            </a:r>
            <a:r>
              <a:rPr lang="ru-RU" sz="6400" dirty="0"/>
              <a:t> 1 </a:t>
            </a:r>
            <a:r>
              <a:rPr lang="ru-RU" sz="6400" dirty="0" err="1"/>
              <a:t>және</a:t>
            </a:r>
            <a:r>
              <a:rPr lang="ru-RU" sz="6400" dirty="0"/>
              <a:t> 2 </a:t>
            </a:r>
            <a:r>
              <a:rPr lang="ru-RU" sz="6400" dirty="0" err="1"/>
              <a:t>бөліктері</a:t>
            </a:r>
            <a:r>
              <a:rPr lang="ru-RU" sz="6400" dirty="0" smtClean="0"/>
              <a:t>)</a:t>
            </a:r>
          </a:p>
          <a:p>
            <a:pPr marL="0" indent="0" algn="just">
              <a:buNone/>
            </a:pPr>
            <a:r>
              <a:rPr lang="ru-RU" sz="4800" i="1" dirty="0"/>
              <a:t>283-баптың 2,3-тармағы</a:t>
            </a:r>
            <a:endParaRPr lang="ru-RU" sz="4800" i="1" dirty="0"/>
          </a:p>
        </p:txBody>
      </p:sp>
      <p:sp>
        <p:nvSpPr>
          <p:cNvPr id="7" name="Номер слайда 5"/>
          <p:cNvSpPr>
            <a:spLocks noGrp="1"/>
          </p:cNvSpPr>
          <p:nvPr>
            <p:ph type="sldNum" sz="quarter" idx="12"/>
          </p:nvPr>
        </p:nvSpPr>
        <p:spPr>
          <a:xfrm>
            <a:off x="8610600" y="6356352"/>
            <a:ext cx="2743200" cy="365125"/>
          </a:xfrm>
        </p:spPr>
        <p:txBody>
          <a:bodyPr/>
          <a:lstStyle/>
          <a:p>
            <a:fld id="{06690157-0765-4A7F-B34E-AEA284B34A45}" type="slidenum">
              <a:rPr lang="ru-RU" smtClean="0">
                <a:solidFill>
                  <a:schemeClr val="tx1"/>
                </a:solidFill>
              </a:rPr>
              <a:pPr/>
              <a:t>2</a:t>
            </a:fld>
            <a:endParaRPr lang="ru-RU" dirty="0">
              <a:solidFill>
                <a:schemeClr val="tx1"/>
              </a:solidFill>
            </a:endParaRPr>
          </a:p>
        </p:txBody>
      </p:sp>
      <p:graphicFrame>
        <p:nvGraphicFramePr>
          <p:cNvPr id="9" name="Таблица 8"/>
          <p:cNvGraphicFramePr>
            <a:graphicFrameLocks noGrp="1"/>
          </p:cNvGraphicFramePr>
          <p:nvPr>
            <p:extLst>
              <p:ext uri="{D42A27DB-BD31-4B8C-83A1-F6EECF244321}">
                <p14:modId xmlns:p14="http://schemas.microsoft.com/office/powerpoint/2010/main" val="1645974596"/>
              </p:ext>
            </p:extLst>
          </p:nvPr>
        </p:nvGraphicFramePr>
        <p:xfrm>
          <a:off x="5214429" y="1402401"/>
          <a:ext cx="6834195" cy="5280818"/>
        </p:xfrm>
        <a:graphic>
          <a:graphicData uri="http://schemas.openxmlformats.org/drawingml/2006/table">
            <a:tbl>
              <a:tblPr firstRow="1" bandRow="1">
                <a:tableStyleId>{2D5ABB26-0587-4C30-8999-92F81FD0307C}</a:tableStyleId>
              </a:tblPr>
              <a:tblGrid>
                <a:gridCol w="3491382">
                  <a:extLst>
                    <a:ext uri="{9D8B030D-6E8A-4147-A177-3AD203B41FA5}">
                      <a16:colId xmlns:a16="http://schemas.microsoft.com/office/drawing/2014/main" val="20000"/>
                    </a:ext>
                  </a:extLst>
                </a:gridCol>
                <a:gridCol w="3342813">
                  <a:extLst>
                    <a:ext uri="{9D8B030D-6E8A-4147-A177-3AD203B41FA5}">
                      <a16:colId xmlns:a16="http://schemas.microsoft.com/office/drawing/2014/main" val="20001"/>
                    </a:ext>
                  </a:extLst>
                </a:gridCol>
              </a:tblGrid>
              <a:tr h="368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a:t>5, 000,000 </a:t>
                      </a:r>
                      <a:r>
                        <a:rPr lang="ru-RU" sz="1800" dirty="0" smtClean="0"/>
                        <a:t>АЕК</a:t>
                      </a:r>
                      <a:endParaRPr lang="ru-RU" sz="1800" b="1"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a:t>2,000,000 </a:t>
                      </a:r>
                      <a:r>
                        <a:rPr lang="ru-RU" sz="1800" dirty="0" smtClean="0"/>
                        <a:t>АЕК</a:t>
                      </a:r>
                      <a:endParaRPr lang="ru-RU" sz="1800" b="1" dirty="0">
                        <a:solidFill>
                          <a:schemeClr val="bg1"/>
                        </a:solidFill>
                      </a:endParaRPr>
                    </a:p>
                  </a:txBody>
                  <a:tcPr/>
                </a:tc>
                <a:extLst>
                  <a:ext uri="{0D108BD9-81ED-4DB2-BD59-A6C34878D82A}">
                    <a16:rowId xmlns:a16="http://schemas.microsoft.com/office/drawing/2014/main" val="10000"/>
                  </a:ext>
                </a:extLst>
              </a:tr>
              <a:tr h="4912389">
                <a:tc>
                  <a:txBody>
                    <a:bodyPr/>
                    <a:lstStyle/>
                    <a:p>
                      <a:pPr marL="0" indent="0" algn="just">
                        <a:buNone/>
                      </a:pPr>
                      <a:r>
                        <a:rPr lang="ru-RU" sz="1600" dirty="0" err="1" smtClean="0"/>
                        <a:t>Заңды</a:t>
                      </a:r>
                      <a:r>
                        <a:rPr lang="ru-RU" sz="1600" dirty="0" smtClean="0"/>
                        <a:t> </a:t>
                      </a:r>
                      <a:r>
                        <a:rPr lang="ru-RU" sz="1600" dirty="0" err="1" smtClean="0"/>
                        <a:t>тұлғаның</a:t>
                      </a:r>
                      <a:r>
                        <a:rPr lang="ru-RU" sz="1600" dirty="0" smtClean="0"/>
                        <a:t> </a:t>
                      </a:r>
                      <a:r>
                        <a:rPr lang="ru-RU" sz="1600" dirty="0" err="1" smtClean="0"/>
                        <a:t>республикалық</a:t>
                      </a:r>
                      <a:r>
                        <a:rPr lang="ru-RU" sz="1600" dirty="0" smtClean="0"/>
                        <a:t> бюджет </a:t>
                      </a:r>
                      <a:r>
                        <a:rPr lang="ru-RU" sz="1600" dirty="0" err="1" smtClean="0"/>
                        <a:t>туралы</a:t>
                      </a:r>
                      <a:r>
                        <a:rPr lang="ru-RU" sz="1600" dirty="0" smtClean="0"/>
                        <a:t> </a:t>
                      </a:r>
                      <a:r>
                        <a:rPr lang="ru-RU" sz="1600" dirty="0" err="1" smtClean="0"/>
                        <a:t>заңда</a:t>
                      </a:r>
                      <a:r>
                        <a:rPr lang="ru-RU" sz="1600" dirty="0" smtClean="0"/>
                        <a:t> </a:t>
                      </a:r>
                      <a:r>
                        <a:rPr lang="ru-RU" sz="1600" dirty="0" err="1" smtClean="0"/>
                        <a:t>белгіленген</a:t>
                      </a:r>
                      <a:r>
                        <a:rPr lang="ru-RU" sz="1600" dirty="0" smtClean="0"/>
                        <a:t> </a:t>
                      </a:r>
                      <a:r>
                        <a:rPr lang="ru-RU" sz="1600" dirty="0" err="1" smtClean="0"/>
                        <a:t>және</a:t>
                      </a:r>
                      <a:r>
                        <a:rPr lang="ru-RU" sz="1600" dirty="0" smtClean="0"/>
                        <a:t> </a:t>
                      </a:r>
                      <a:r>
                        <a:rPr lang="ru-RU" sz="1600" dirty="0" err="1" smtClean="0"/>
                        <a:t>негізгі</a:t>
                      </a:r>
                      <a:r>
                        <a:rPr lang="ru-RU" sz="1600" dirty="0" smtClean="0"/>
                        <a:t> </a:t>
                      </a:r>
                      <a:r>
                        <a:rPr lang="ru-RU" sz="1600" dirty="0" err="1" smtClean="0"/>
                        <a:t>құралдарды</a:t>
                      </a:r>
                      <a:r>
                        <a:rPr lang="ru-RU" sz="1600" dirty="0" smtClean="0"/>
                        <a:t> </a:t>
                      </a:r>
                      <a:r>
                        <a:rPr lang="ru-RU" sz="1600" dirty="0" err="1" smtClean="0"/>
                        <a:t>өзгертуге</a:t>
                      </a:r>
                      <a:r>
                        <a:rPr lang="ru-RU" sz="1600" dirty="0" smtClean="0"/>
                        <a:t>, </a:t>
                      </a:r>
                      <a:r>
                        <a:rPr lang="ru-RU" sz="1600" dirty="0" err="1" smtClean="0"/>
                        <a:t>оның</a:t>
                      </a:r>
                      <a:r>
                        <a:rPr lang="ru-RU" sz="1600" dirty="0" smtClean="0"/>
                        <a:t> </a:t>
                      </a:r>
                      <a:r>
                        <a:rPr lang="ru-RU" sz="1600" dirty="0" err="1" smtClean="0"/>
                        <a:t>ішінде</a:t>
                      </a:r>
                      <a:r>
                        <a:rPr lang="ru-RU" sz="1600" dirty="0" smtClean="0"/>
                        <a:t> </a:t>
                      </a:r>
                      <a:r>
                        <a:rPr lang="ru-RU" sz="1600" dirty="0" err="1" smtClean="0"/>
                        <a:t>өнім</a:t>
                      </a:r>
                      <a:r>
                        <a:rPr lang="ru-RU" sz="1600" dirty="0" smtClean="0"/>
                        <a:t> </a:t>
                      </a:r>
                      <a:r>
                        <a:rPr lang="ru-RU" sz="1600" dirty="0" err="1" smtClean="0"/>
                        <a:t>шығаратын</a:t>
                      </a:r>
                      <a:r>
                        <a:rPr lang="ru-RU" sz="1600" dirty="0" smtClean="0"/>
                        <a:t> </a:t>
                      </a:r>
                      <a:r>
                        <a:rPr lang="ru-RU" sz="1600" dirty="0" err="1" smtClean="0"/>
                        <a:t>қолданыстағы</a:t>
                      </a:r>
                      <a:r>
                        <a:rPr lang="ru-RU" sz="1600" dirty="0" smtClean="0"/>
                        <a:t> </a:t>
                      </a:r>
                      <a:r>
                        <a:rPr lang="ru-RU" sz="1600" dirty="0" err="1" smtClean="0"/>
                        <a:t>өндірістік</a:t>
                      </a:r>
                      <a:r>
                        <a:rPr lang="ru-RU" sz="1600" dirty="0" smtClean="0"/>
                        <a:t> </a:t>
                      </a:r>
                      <a:r>
                        <a:rPr lang="ru-RU" sz="1600" dirty="0" err="1" smtClean="0"/>
                        <a:t>қуаттарды</a:t>
                      </a:r>
                      <a:r>
                        <a:rPr lang="ru-RU" sz="1600" dirty="0" smtClean="0"/>
                        <a:t> </a:t>
                      </a:r>
                      <a:r>
                        <a:rPr lang="ru-RU" sz="1600" dirty="0" err="1" smtClean="0"/>
                        <a:t>жаңартуға</a:t>
                      </a:r>
                      <a:r>
                        <a:rPr lang="ru-RU" sz="1600" dirty="0" smtClean="0"/>
                        <a:t> (</a:t>
                      </a:r>
                      <a:r>
                        <a:rPr lang="ru-RU" sz="1600" dirty="0" err="1" smtClean="0"/>
                        <a:t>қайта</a:t>
                      </a:r>
                      <a:r>
                        <a:rPr lang="ru-RU" sz="1600" dirty="0" smtClean="0"/>
                        <a:t> </a:t>
                      </a:r>
                      <a:r>
                        <a:rPr lang="ru-RU" sz="1600" dirty="0" err="1" smtClean="0"/>
                        <a:t>жаңартуға</a:t>
                      </a:r>
                      <a:r>
                        <a:rPr lang="ru-RU" sz="1600" dirty="0" smtClean="0"/>
                        <a:t>, </a:t>
                      </a:r>
                      <a:r>
                        <a:rPr lang="ru-RU" sz="1600" dirty="0" err="1" smtClean="0"/>
                        <a:t>қайта</a:t>
                      </a:r>
                      <a:r>
                        <a:rPr lang="ru-RU" sz="1600" dirty="0" smtClean="0"/>
                        <a:t> </a:t>
                      </a:r>
                      <a:r>
                        <a:rPr lang="ru-RU" sz="1600" dirty="0" err="1" smtClean="0"/>
                        <a:t>жаңартуға</a:t>
                      </a:r>
                      <a:r>
                        <a:rPr lang="ru-RU" sz="1600" dirty="0" smtClean="0"/>
                        <a:t>, </a:t>
                      </a:r>
                      <a:r>
                        <a:rPr lang="ru-RU" sz="1600" dirty="0" err="1" smtClean="0"/>
                        <a:t>жаңғыртуға</a:t>
                      </a:r>
                      <a:r>
                        <a:rPr lang="ru-RU" sz="1600" dirty="0" smtClean="0"/>
                        <a:t>) </a:t>
                      </a:r>
                      <a:r>
                        <a:rPr lang="ru-RU" sz="1600" dirty="0" err="1" smtClean="0"/>
                        <a:t>инвестициялық</a:t>
                      </a:r>
                      <a:r>
                        <a:rPr lang="ru-RU" sz="1600" dirty="0" smtClean="0"/>
                        <a:t> </a:t>
                      </a:r>
                      <a:r>
                        <a:rPr lang="ru-RU" sz="1600" dirty="0" err="1" smtClean="0"/>
                        <a:t>преференциялар</a:t>
                      </a:r>
                      <a:r>
                        <a:rPr lang="ru-RU" sz="1600" dirty="0" smtClean="0"/>
                        <a:t> </a:t>
                      </a:r>
                      <a:r>
                        <a:rPr lang="ru-RU" sz="1600" dirty="0" err="1" smtClean="0"/>
                        <a:t>беруге</a:t>
                      </a:r>
                      <a:r>
                        <a:rPr lang="ru-RU" sz="1600" dirty="0" smtClean="0"/>
                        <a:t> </a:t>
                      </a:r>
                      <a:r>
                        <a:rPr lang="ru-RU" sz="1600" dirty="0" err="1" smtClean="0"/>
                        <a:t>өтінім</a:t>
                      </a:r>
                      <a:r>
                        <a:rPr lang="ru-RU" sz="1600" dirty="0" smtClean="0"/>
                        <a:t> беру </a:t>
                      </a:r>
                      <a:r>
                        <a:rPr lang="ru-RU" sz="1600" dirty="0" err="1" smtClean="0"/>
                        <a:t>күні</a:t>
                      </a:r>
                      <a:r>
                        <a:rPr lang="ru-RU" sz="1600" dirty="0" smtClean="0"/>
                        <a:t> </a:t>
                      </a:r>
                      <a:r>
                        <a:rPr lang="ru-RU" sz="1600" dirty="0" err="1" smtClean="0"/>
                        <a:t>қолданыста</a:t>
                      </a:r>
                      <a:r>
                        <a:rPr lang="ru-RU" sz="1600" dirty="0" smtClean="0"/>
                        <a:t> </a:t>
                      </a:r>
                      <a:r>
                        <a:rPr lang="ru-RU" sz="1600" dirty="0" err="1" smtClean="0"/>
                        <a:t>болған</a:t>
                      </a:r>
                      <a:r>
                        <a:rPr lang="ru-RU" sz="1600" dirty="0" smtClean="0"/>
                        <a:t> </a:t>
                      </a:r>
                      <a:r>
                        <a:rPr lang="ru-RU" sz="1600" dirty="0" err="1" smtClean="0"/>
                        <a:t>айлық</a:t>
                      </a:r>
                      <a:r>
                        <a:rPr lang="ru-RU" sz="1600" dirty="0" smtClean="0"/>
                        <a:t> </a:t>
                      </a:r>
                      <a:r>
                        <a:rPr lang="ru-RU" sz="1600" dirty="0" err="1" smtClean="0"/>
                        <a:t>есептік</a:t>
                      </a:r>
                      <a:r>
                        <a:rPr lang="ru-RU" sz="1600" dirty="0" smtClean="0"/>
                        <a:t> </a:t>
                      </a:r>
                      <a:r>
                        <a:rPr lang="ru-RU" sz="1600" dirty="0" err="1" smtClean="0"/>
                        <a:t>көрсеткіштің</a:t>
                      </a:r>
                      <a:r>
                        <a:rPr lang="ru-RU" sz="1600" dirty="0" smtClean="0"/>
                        <a:t> бес миллион </a:t>
                      </a:r>
                      <a:r>
                        <a:rPr lang="ru-RU" sz="1600" dirty="0" err="1" smtClean="0"/>
                        <a:t>еселенген</a:t>
                      </a:r>
                      <a:r>
                        <a:rPr lang="ru-RU" sz="1600" dirty="0" smtClean="0"/>
                        <a:t> </a:t>
                      </a:r>
                      <a:r>
                        <a:rPr lang="ru-RU" sz="1600" dirty="0" err="1" smtClean="0"/>
                        <a:t>мөлшерінен</a:t>
                      </a:r>
                      <a:r>
                        <a:rPr lang="ru-RU" sz="1600" dirty="0" smtClean="0"/>
                        <a:t> (2525 </a:t>
                      </a:r>
                      <a:r>
                        <a:rPr lang="ru-RU" sz="1600" dirty="0" err="1" smtClean="0"/>
                        <a:t>теңге</a:t>
                      </a:r>
                      <a:r>
                        <a:rPr lang="ru-RU" sz="1600" dirty="0" smtClean="0"/>
                        <a:t>) кем </a:t>
                      </a:r>
                      <a:r>
                        <a:rPr lang="ru-RU" sz="1600" dirty="0" err="1" smtClean="0"/>
                        <a:t>емес</a:t>
                      </a:r>
                      <a:r>
                        <a:rPr lang="ru-RU" sz="1600" dirty="0" smtClean="0"/>
                        <a:t> </a:t>
                      </a:r>
                      <a:r>
                        <a:rPr lang="ru-RU" sz="1600" dirty="0" err="1" smtClean="0"/>
                        <a:t>мөлшерде</a:t>
                      </a:r>
                      <a:r>
                        <a:rPr lang="ru-RU" sz="1600" dirty="0" smtClean="0"/>
                        <a:t> </a:t>
                      </a:r>
                      <a:r>
                        <a:rPr lang="ru-RU" sz="1600" dirty="0" err="1" smtClean="0"/>
                        <a:t>инвестицияларды</a:t>
                      </a:r>
                      <a:r>
                        <a:rPr lang="ru-RU" sz="1600" dirty="0" smtClean="0"/>
                        <a:t> </a:t>
                      </a:r>
                      <a:r>
                        <a:rPr lang="ru-RU" sz="1600" dirty="0" err="1" smtClean="0"/>
                        <a:t>жүзеге</a:t>
                      </a:r>
                      <a:r>
                        <a:rPr lang="ru-RU" sz="1600" dirty="0" smtClean="0"/>
                        <a:t> </a:t>
                      </a:r>
                      <a:r>
                        <a:rPr lang="ru-RU" sz="1600" dirty="0" err="1" smtClean="0"/>
                        <a:t>асыруын</a:t>
                      </a:r>
                      <a:r>
                        <a:rPr lang="ru-RU" sz="1600" dirty="0" smtClean="0"/>
                        <a:t> </a:t>
                      </a:r>
                      <a:r>
                        <a:rPr lang="ru-RU" sz="1600" dirty="0" err="1" smtClean="0"/>
                        <a:t>көздейтін</a:t>
                      </a:r>
                      <a:r>
                        <a:rPr lang="ru-RU" sz="1600" dirty="0" smtClean="0"/>
                        <a:t> </a:t>
                      </a:r>
                      <a:r>
                        <a:rPr lang="ru-RU" sz="1600" dirty="0" err="1" smtClean="0"/>
                        <a:t>жұмыс</a:t>
                      </a:r>
                      <a:r>
                        <a:rPr lang="ru-RU" sz="1600" dirty="0" smtClean="0"/>
                        <a:t> </a:t>
                      </a:r>
                      <a:r>
                        <a:rPr lang="ru-RU" sz="1600" dirty="0" err="1" smtClean="0"/>
                        <a:t>істеп</a:t>
                      </a:r>
                      <a:r>
                        <a:rPr lang="ru-RU" sz="1600" dirty="0" smtClean="0"/>
                        <a:t> </a:t>
                      </a:r>
                      <a:r>
                        <a:rPr lang="ru-RU" sz="1600" dirty="0" err="1" smtClean="0"/>
                        <a:t>тұрған</a:t>
                      </a:r>
                      <a:r>
                        <a:rPr lang="ru-RU" sz="1600" dirty="0" smtClean="0"/>
                        <a:t> </a:t>
                      </a:r>
                      <a:r>
                        <a:rPr lang="ru-RU" sz="1600" dirty="0" err="1" smtClean="0"/>
                        <a:t>өндірістерді</a:t>
                      </a:r>
                      <a:r>
                        <a:rPr lang="ru-RU" sz="1600" dirty="0" smtClean="0"/>
                        <a:t> </a:t>
                      </a:r>
                      <a:r>
                        <a:rPr lang="ru-RU" sz="1600" dirty="0" err="1" smtClean="0"/>
                        <a:t>кеңейту</a:t>
                      </a:r>
                      <a:r>
                        <a:rPr lang="ru-RU" sz="1600" dirty="0" smtClean="0"/>
                        <a:t> </a:t>
                      </a:r>
                      <a:r>
                        <a:rPr lang="ru-RU" sz="1600" dirty="0" err="1" smtClean="0"/>
                        <a:t>және</a:t>
                      </a:r>
                      <a:r>
                        <a:rPr lang="ru-RU" sz="1600" dirty="0" smtClean="0"/>
                        <a:t> (</a:t>
                      </a:r>
                      <a:r>
                        <a:rPr lang="ru-RU" sz="1600" dirty="0" err="1" smtClean="0"/>
                        <a:t>немесе</a:t>
                      </a:r>
                      <a:r>
                        <a:rPr lang="ru-RU" sz="1600" dirty="0" smtClean="0"/>
                        <a:t>) </a:t>
                      </a:r>
                      <a:r>
                        <a:rPr lang="ru-RU" sz="1600" dirty="0" err="1" smtClean="0"/>
                        <a:t>жаңарту</a:t>
                      </a:r>
                      <a:r>
                        <a:rPr lang="ru-RU" sz="1600" dirty="0" smtClean="0"/>
                        <a:t> </a:t>
                      </a:r>
                      <a:r>
                        <a:rPr lang="ru-RU" sz="1600" dirty="0" err="1" smtClean="0"/>
                        <a:t>жөніндегі</a:t>
                      </a:r>
                      <a:r>
                        <a:rPr lang="ru-RU" sz="1600" dirty="0" smtClean="0"/>
                        <a:t> </a:t>
                      </a:r>
                      <a:r>
                        <a:rPr lang="ru-RU" sz="1600" dirty="0" err="1" smtClean="0"/>
                        <a:t>жоба</a:t>
                      </a:r>
                      <a:r>
                        <a:rPr lang="ru-RU" sz="1600" dirty="0" smtClean="0"/>
                        <a:t>.</a:t>
                      </a:r>
                    </a:p>
                    <a:p>
                      <a:pPr marL="0" indent="0" algn="just">
                        <a:buNone/>
                      </a:pPr>
                      <a:r>
                        <a:rPr lang="ru-RU" sz="1000" dirty="0" smtClean="0"/>
                        <a:t>(ҚР АІЖК 284-бабы)</a:t>
                      </a:r>
                      <a:endParaRPr lang="ru-RU" sz="1000" dirty="0">
                        <a:solidFill>
                          <a:schemeClr val="accent1">
                            <a:lumMod val="50000"/>
                          </a:schemeClr>
                        </a:solidFill>
                      </a:endParaRPr>
                    </a:p>
                  </a:txBody>
                  <a:tcPr/>
                </a:tc>
                <a:tc>
                  <a:txBody>
                    <a:bodyPr/>
                    <a:lstStyle/>
                    <a:p>
                      <a:pPr marL="0" indent="0" algn="just">
                        <a:buNone/>
                      </a:pPr>
                      <a:r>
                        <a:rPr lang="ru-RU" sz="1600" dirty="0" err="1" smtClean="0"/>
                        <a:t>Заңды</a:t>
                      </a:r>
                      <a:r>
                        <a:rPr lang="ru-RU" sz="1600" dirty="0" smtClean="0"/>
                        <a:t> </a:t>
                      </a:r>
                      <a:r>
                        <a:rPr lang="ru-RU" sz="1600" dirty="0" err="1" smtClean="0"/>
                        <a:t>тұлғаның</a:t>
                      </a:r>
                      <a:r>
                        <a:rPr lang="ru-RU" sz="1600" dirty="0" smtClean="0"/>
                        <a:t> </a:t>
                      </a:r>
                      <a:r>
                        <a:rPr lang="ru-RU" sz="1600" dirty="0" err="1" smtClean="0"/>
                        <a:t>республикалық</a:t>
                      </a:r>
                      <a:r>
                        <a:rPr lang="ru-RU" sz="1600" dirty="0" smtClean="0"/>
                        <a:t> бюджет </a:t>
                      </a:r>
                      <a:r>
                        <a:rPr lang="ru-RU" sz="1600" dirty="0" err="1" smtClean="0"/>
                        <a:t>туралы</a:t>
                      </a:r>
                      <a:r>
                        <a:rPr lang="ru-RU" sz="1600" dirty="0" smtClean="0"/>
                        <a:t> </a:t>
                      </a:r>
                      <a:r>
                        <a:rPr lang="ru-RU" sz="1600" dirty="0" err="1" smtClean="0"/>
                        <a:t>заңда</a:t>
                      </a:r>
                      <a:r>
                        <a:rPr lang="ru-RU" sz="1600" dirty="0" smtClean="0"/>
                        <a:t> </a:t>
                      </a:r>
                      <a:r>
                        <a:rPr lang="ru-RU" sz="1600" dirty="0" err="1" smtClean="0"/>
                        <a:t>белгіленген</a:t>
                      </a:r>
                      <a:r>
                        <a:rPr lang="ru-RU" sz="1600" dirty="0" smtClean="0"/>
                        <a:t> </a:t>
                      </a:r>
                      <a:r>
                        <a:rPr lang="ru-RU" sz="1600" dirty="0" err="1" smtClean="0"/>
                        <a:t>және</a:t>
                      </a:r>
                      <a:r>
                        <a:rPr lang="ru-RU" sz="1600" dirty="0" smtClean="0"/>
                        <a:t> </a:t>
                      </a:r>
                      <a:r>
                        <a:rPr lang="ru-RU" sz="1600" dirty="0" err="1" smtClean="0"/>
                        <a:t>инвестициялық</a:t>
                      </a:r>
                      <a:r>
                        <a:rPr lang="ru-RU" sz="1600" dirty="0" smtClean="0"/>
                        <a:t> </a:t>
                      </a:r>
                      <a:r>
                        <a:rPr lang="ru-RU" sz="1600" dirty="0" err="1" smtClean="0"/>
                        <a:t>преференциялар</a:t>
                      </a:r>
                      <a:r>
                        <a:rPr lang="ru-RU" sz="1600" dirty="0" smtClean="0"/>
                        <a:t> </a:t>
                      </a:r>
                      <a:r>
                        <a:rPr lang="ru-RU" sz="1600" dirty="0" err="1" smtClean="0"/>
                        <a:t>беруге</a:t>
                      </a:r>
                      <a:r>
                        <a:rPr lang="ru-RU" sz="1600" dirty="0" smtClean="0"/>
                        <a:t> </a:t>
                      </a:r>
                      <a:r>
                        <a:rPr lang="ru-RU" sz="1600" dirty="0" err="1" smtClean="0"/>
                        <a:t>өтінім</a:t>
                      </a:r>
                      <a:r>
                        <a:rPr lang="ru-RU" sz="1600" dirty="0" smtClean="0"/>
                        <a:t> </a:t>
                      </a:r>
                      <a:r>
                        <a:rPr lang="ru-RU" sz="1600" dirty="0" err="1" smtClean="0"/>
                        <a:t>берілген</a:t>
                      </a:r>
                      <a:r>
                        <a:rPr lang="ru-RU" sz="1600" dirty="0" smtClean="0"/>
                        <a:t> </a:t>
                      </a:r>
                      <a:r>
                        <a:rPr lang="ru-RU" sz="1600" dirty="0" err="1" smtClean="0"/>
                        <a:t>күні</a:t>
                      </a:r>
                      <a:r>
                        <a:rPr lang="ru-RU" sz="1600" dirty="0" smtClean="0"/>
                        <a:t> </a:t>
                      </a:r>
                      <a:r>
                        <a:rPr lang="ru-RU" sz="1600" dirty="0" err="1" smtClean="0"/>
                        <a:t>қолданыста</a:t>
                      </a:r>
                      <a:r>
                        <a:rPr lang="ru-RU" sz="1600" dirty="0" smtClean="0"/>
                        <a:t> </a:t>
                      </a:r>
                      <a:r>
                        <a:rPr lang="ru-RU" sz="1600" dirty="0" err="1" smtClean="0"/>
                        <a:t>болған</a:t>
                      </a:r>
                      <a:r>
                        <a:rPr lang="ru-RU" sz="1600" dirty="0" smtClean="0"/>
                        <a:t> </a:t>
                      </a:r>
                      <a:r>
                        <a:rPr lang="ru-RU" sz="1600" dirty="0" err="1" smtClean="0"/>
                        <a:t>айлық</a:t>
                      </a:r>
                      <a:r>
                        <a:rPr lang="ru-RU" sz="1600" dirty="0" smtClean="0"/>
                        <a:t> </a:t>
                      </a:r>
                      <a:r>
                        <a:rPr lang="ru-RU" sz="1600" dirty="0" err="1" smtClean="0"/>
                        <a:t>есептік</a:t>
                      </a:r>
                      <a:r>
                        <a:rPr lang="ru-RU" sz="1600" dirty="0" smtClean="0"/>
                        <a:t> </a:t>
                      </a:r>
                      <a:r>
                        <a:rPr lang="ru-RU" sz="1600" dirty="0" err="1" smtClean="0"/>
                        <a:t>көрсеткіштің</a:t>
                      </a:r>
                      <a:r>
                        <a:rPr lang="ru-RU" sz="1600" dirty="0" smtClean="0"/>
                        <a:t> </a:t>
                      </a:r>
                      <a:r>
                        <a:rPr lang="ru-RU" sz="1600" dirty="0" err="1" smtClean="0"/>
                        <a:t>екі</a:t>
                      </a:r>
                      <a:r>
                        <a:rPr lang="ru-RU" sz="1600" dirty="0" smtClean="0"/>
                        <a:t> миллион </a:t>
                      </a:r>
                      <a:r>
                        <a:rPr lang="ru-RU" sz="1600" dirty="0" err="1" smtClean="0"/>
                        <a:t>еселенген</a:t>
                      </a:r>
                      <a:r>
                        <a:rPr lang="ru-RU" sz="1600" dirty="0" smtClean="0"/>
                        <a:t> </a:t>
                      </a:r>
                      <a:r>
                        <a:rPr lang="ru-RU" sz="1600" dirty="0" err="1" smtClean="0"/>
                        <a:t>мөлшерінен</a:t>
                      </a:r>
                      <a:r>
                        <a:rPr lang="ru-RU" sz="1600" dirty="0" smtClean="0"/>
                        <a:t> (2525 </a:t>
                      </a:r>
                      <a:r>
                        <a:rPr lang="ru-RU" sz="1600" dirty="0" err="1" smtClean="0"/>
                        <a:t>теңге</a:t>
                      </a:r>
                      <a:r>
                        <a:rPr lang="ru-RU" sz="1600" dirty="0" smtClean="0"/>
                        <a:t>) кем </a:t>
                      </a:r>
                      <a:r>
                        <a:rPr lang="ru-RU" sz="1600" dirty="0" err="1" smtClean="0"/>
                        <a:t>емес</a:t>
                      </a:r>
                      <a:r>
                        <a:rPr lang="ru-RU" sz="1600" dirty="0" smtClean="0"/>
                        <a:t> </a:t>
                      </a:r>
                      <a:r>
                        <a:rPr lang="ru-RU" sz="1600" dirty="0" err="1" smtClean="0"/>
                        <a:t>мөлшерде</a:t>
                      </a:r>
                      <a:r>
                        <a:rPr lang="ru-RU" sz="1600" dirty="0" smtClean="0"/>
                        <a:t> </a:t>
                      </a:r>
                      <a:r>
                        <a:rPr lang="ru-RU" sz="1600" dirty="0" err="1" smtClean="0"/>
                        <a:t>жаңа</a:t>
                      </a:r>
                      <a:r>
                        <a:rPr lang="ru-RU" sz="1600" dirty="0" smtClean="0"/>
                        <a:t> </a:t>
                      </a:r>
                      <a:r>
                        <a:rPr lang="ru-RU" sz="1600" dirty="0" err="1" smtClean="0"/>
                        <a:t>өндірістік</a:t>
                      </a:r>
                      <a:r>
                        <a:rPr lang="ru-RU" sz="1600" dirty="0" smtClean="0"/>
                        <a:t> </a:t>
                      </a:r>
                      <a:r>
                        <a:rPr lang="ru-RU" sz="1600" dirty="0" err="1" smtClean="0"/>
                        <a:t>объектілерді</a:t>
                      </a:r>
                      <a:r>
                        <a:rPr lang="ru-RU" sz="1600" dirty="0" smtClean="0"/>
                        <a:t> (фабрика, </a:t>
                      </a:r>
                      <a:r>
                        <a:rPr lang="ru-RU" sz="1600" dirty="0" err="1" smtClean="0"/>
                        <a:t>зауыт</a:t>
                      </a:r>
                      <a:r>
                        <a:rPr lang="ru-RU" sz="1600" dirty="0" smtClean="0"/>
                        <a:t>, цех) </a:t>
                      </a:r>
                      <a:r>
                        <a:rPr lang="ru-RU" sz="1600" dirty="0" err="1" smtClean="0"/>
                        <a:t>салуға</a:t>
                      </a:r>
                      <a:r>
                        <a:rPr lang="ru-RU" sz="1600" dirty="0" smtClean="0"/>
                        <a:t> </a:t>
                      </a:r>
                      <a:r>
                        <a:rPr lang="ru-RU" sz="1600" dirty="0" err="1" smtClean="0"/>
                        <a:t>инвестицияларды</a:t>
                      </a:r>
                      <a:r>
                        <a:rPr lang="ru-RU" sz="1600" dirty="0" smtClean="0"/>
                        <a:t> </a:t>
                      </a:r>
                      <a:r>
                        <a:rPr lang="ru-RU" sz="1600" dirty="0" err="1" smtClean="0"/>
                        <a:t>жүзеге</a:t>
                      </a:r>
                      <a:r>
                        <a:rPr lang="ru-RU" sz="1600" dirty="0" smtClean="0"/>
                        <a:t> </a:t>
                      </a:r>
                      <a:r>
                        <a:rPr lang="ru-RU" sz="1600" dirty="0" err="1" smtClean="0"/>
                        <a:t>асыруын</a:t>
                      </a:r>
                      <a:r>
                        <a:rPr lang="ru-RU" sz="1600" dirty="0" smtClean="0"/>
                        <a:t> </a:t>
                      </a:r>
                      <a:r>
                        <a:rPr lang="ru-RU" sz="1600" dirty="0" err="1" smtClean="0"/>
                        <a:t>көздейтін</a:t>
                      </a:r>
                      <a:r>
                        <a:rPr lang="ru-RU" sz="1600" dirty="0" smtClean="0"/>
                        <a:t> </a:t>
                      </a:r>
                      <a:r>
                        <a:rPr lang="ru-RU" sz="1600" dirty="0" err="1" smtClean="0"/>
                        <a:t>жаңа</a:t>
                      </a:r>
                      <a:r>
                        <a:rPr lang="ru-RU" sz="1600" dirty="0" smtClean="0"/>
                        <a:t> </a:t>
                      </a:r>
                      <a:r>
                        <a:rPr lang="ru-RU" sz="1600" dirty="0" err="1" smtClean="0"/>
                        <a:t>өндірістер</a:t>
                      </a:r>
                      <a:r>
                        <a:rPr lang="ru-RU" sz="1600" dirty="0" smtClean="0"/>
                        <a:t> </a:t>
                      </a:r>
                      <a:r>
                        <a:rPr lang="ru-RU" sz="1600" dirty="0" err="1" smtClean="0"/>
                        <a:t>құру</a:t>
                      </a:r>
                      <a:r>
                        <a:rPr lang="ru-RU" sz="1600" dirty="0" smtClean="0"/>
                        <a:t> </a:t>
                      </a:r>
                      <a:r>
                        <a:rPr lang="ru-RU" sz="1600" dirty="0" err="1" smtClean="0"/>
                        <a:t>жөніндегі</a:t>
                      </a:r>
                      <a:r>
                        <a:rPr lang="ru-RU" sz="1600" dirty="0" smtClean="0"/>
                        <a:t> </a:t>
                      </a:r>
                      <a:r>
                        <a:rPr lang="ru-RU" sz="1600" dirty="0" err="1" smtClean="0"/>
                        <a:t>жоба</a:t>
                      </a:r>
                      <a:r>
                        <a:rPr lang="ru-RU" sz="1600" dirty="0" smtClean="0"/>
                        <a:t>.</a:t>
                      </a:r>
                      <a:endParaRPr lang="ru-RU" sz="1600" dirty="0"/>
                    </a:p>
                  </a:txBody>
                  <a:tcPr/>
                </a:tc>
                <a:extLst>
                  <a:ext uri="{0D108BD9-81ED-4DB2-BD59-A6C34878D82A}">
                    <a16:rowId xmlns:a16="http://schemas.microsoft.com/office/drawing/2014/main" val="10001"/>
                  </a:ext>
                </a:extLst>
              </a:tr>
            </a:tbl>
          </a:graphicData>
        </a:graphic>
      </p:graphicFrame>
      <p:sp>
        <p:nvSpPr>
          <p:cNvPr id="16" name="Прямоугольник 15"/>
          <p:cNvSpPr/>
          <p:nvPr/>
        </p:nvSpPr>
        <p:spPr>
          <a:xfrm>
            <a:off x="3048000" y="0"/>
            <a:ext cx="6096000" cy="646331"/>
          </a:xfrm>
          <a:prstGeom prst="rect">
            <a:avLst/>
          </a:prstGeom>
        </p:spPr>
        <p:txBody>
          <a:bodyPr>
            <a:spAutoFit/>
          </a:bodyPr>
          <a:lstStyle/>
          <a:p>
            <a:pPr algn="ctr"/>
            <a:r>
              <a:rPr lang="ru-RU" b="1" spc="200" dirty="0" smtClean="0"/>
              <a:t>ИНВЕСТИЦИЯЛЫҚ ЖОБАЛАР</a:t>
            </a:r>
            <a:r>
              <a:rPr lang="ru-RU" b="1" spc="200" dirty="0" smtClean="0"/>
              <a:t/>
            </a:r>
            <a:br>
              <a:rPr lang="ru-RU" b="1" spc="200" dirty="0" smtClean="0"/>
            </a:br>
            <a:r>
              <a:rPr lang="ru-RU" dirty="0" smtClean="0"/>
              <a:t>ИНВЕСТИЦИЯЛЫҚ БАСЫМ ЖОБАЛАР</a:t>
            </a:r>
            <a:endParaRPr lang="ru-RU" dirty="0"/>
          </a:p>
        </p:txBody>
      </p:sp>
      <p:pic>
        <p:nvPicPr>
          <p:cNvPr id="10"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71562"/>
          </a:xfrm>
          <a:prstGeom prst="rect">
            <a:avLst/>
          </a:prstGeom>
          <a:noFill/>
          <a:ln w="9525">
            <a:noFill/>
            <a:miter lim="800000"/>
            <a:headEnd/>
            <a:tailEnd/>
          </a:ln>
        </p:spPr>
      </p:pic>
    </p:spTree>
    <p:extLst>
      <p:ext uri="{BB962C8B-B14F-4D97-AF65-F5344CB8AC3E}">
        <p14:creationId xmlns:p14="http://schemas.microsoft.com/office/powerpoint/2010/main" val="375680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a:spLocks noGrp="1"/>
          </p:cNvSpPr>
          <p:nvPr>
            <p:ph idx="1"/>
          </p:nvPr>
        </p:nvSpPr>
        <p:spPr>
          <a:xfrm>
            <a:off x="6267796" y="856211"/>
            <a:ext cx="5797205" cy="6001789"/>
          </a:xfrm>
        </p:spPr>
        <p:txBody>
          <a:bodyPr>
            <a:normAutofit/>
          </a:bodyPr>
          <a:lstStyle/>
          <a:p>
            <a:pPr marL="0" indent="0" algn="ctr">
              <a:lnSpc>
                <a:spcPct val="120000"/>
              </a:lnSpc>
              <a:spcBef>
                <a:spcPts val="0"/>
              </a:spcBef>
              <a:buNone/>
            </a:pPr>
            <a:r>
              <a:rPr lang="ru-RU" sz="1400" b="1" i="1" dirty="0" err="1" smtClean="0"/>
              <a:t>Арнайы</a:t>
            </a:r>
            <a:r>
              <a:rPr lang="ru-RU" sz="1400" b="1" i="1" dirty="0" smtClean="0"/>
              <a:t> </a:t>
            </a:r>
            <a:r>
              <a:rPr lang="ru-RU" sz="1400" b="1" i="1" dirty="0" err="1"/>
              <a:t>инвестициялық</a:t>
            </a:r>
            <a:r>
              <a:rPr lang="ru-RU" sz="1400" b="1" i="1" dirty="0"/>
              <a:t> </a:t>
            </a:r>
            <a:r>
              <a:rPr lang="ru-RU" sz="1400" b="1" i="1" dirty="0" err="1" smtClean="0"/>
              <a:t>жоба</a:t>
            </a:r>
            <a:endParaRPr lang="ru-RU" sz="1400" b="1" i="1" dirty="0" smtClean="0"/>
          </a:p>
          <a:p>
            <a:pPr marL="0" indent="0" algn="just">
              <a:lnSpc>
                <a:spcPct val="120000"/>
              </a:lnSpc>
              <a:spcBef>
                <a:spcPts val="0"/>
              </a:spcBef>
              <a:buNone/>
            </a:pPr>
            <a:r>
              <a:rPr lang="ru-RU" sz="1400" dirty="0" smtClean="0"/>
              <a:t>     </a:t>
            </a:r>
          </a:p>
          <a:p>
            <a:pPr marL="0" indent="0" algn="just">
              <a:lnSpc>
                <a:spcPct val="100000"/>
              </a:lnSpc>
              <a:spcBef>
                <a:spcPts val="0"/>
              </a:spcBef>
              <a:buNone/>
            </a:pPr>
            <a:r>
              <a:rPr lang="ru-RU" sz="1400" dirty="0" smtClean="0"/>
              <a:t>        </a:t>
            </a:r>
            <a:r>
              <a:rPr lang="ru-RU" sz="1400" dirty="0" err="1" smtClean="0"/>
              <a:t>Қазақстан</a:t>
            </a:r>
            <a:r>
              <a:rPr lang="ru-RU" sz="1400" dirty="0" smtClean="0"/>
              <a:t> </a:t>
            </a:r>
            <a:r>
              <a:rPr lang="ru-RU" sz="1400" dirty="0" err="1"/>
              <a:t>Республикасының</a:t>
            </a:r>
            <a:r>
              <a:rPr lang="ru-RU" sz="1400" dirty="0"/>
              <a:t> </a:t>
            </a:r>
            <a:r>
              <a:rPr lang="ru-RU" sz="1400" dirty="0" err="1"/>
              <a:t>заңды</a:t>
            </a:r>
            <a:r>
              <a:rPr lang="ru-RU" sz="1400" dirty="0"/>
              <a:t> </a:t>
            </a:r>
            <a:r>
              <a:rPr lang="ru-RU" sz="1400" dirty="0" err="1"/>
              <a:t>тұлғасы</a:t>
            </a:r>
            <a:r>
              <a:rPr lang="ru-RU" sz="1400" dirty="0"/>
              <a:t> </a:t>
            </a:r>
            <a:r>
              <a:rPr lang="ru-RU" sz="1400" dirty="0" err="1"/>
              <a:t>іске</a:t>
            </a:r>
            <a:r>
              <a:rPr lang="ru-RU" sz="1400" dirty="0"/>
              <a:t> </a:t>
            </a:r>
            <a:r>
              <a:rPr lang="ru-RU" sz="1400" dirty="0" err="1"/>
              <a:t>асырған</a:t>
            </a:r>
            <a:r>
              <a:rPr lang="ru-RU" sz="1400" dirty="0"/>
              <a:t> </a:t>
            </a:r>
            <a:r>
              <a:rPr lang="ru-RU" sz="1400" dirty="0" err="1"/>
              <a:t>және</a:t>
            </a:r>
            <a:r>
              <a:rPr lang="ru-RU" sz="1400" dirty="0"/>
              <a:t> (</a:t>
            </a:r>
            <a:r>
              <a:rPr lang="ru-RU" sz="1400" dirty="0" err="1"/>
              <a:t>немесе</a:t>
            </a:r>
            <a:r>
              <a:rPr lang="ru-RU" sz="1400" dirty="0"/>
              <a:t>) </a:t>
            </a:r>
            <a:r>
              <a:rPr lang="ru-RU" sz="1400" dirty="0" err="1"/>
              <a:t>іске</a:t>
            </a:r>
            <a:r>
              <a:rPr lang="ru-RU" sz="1400" dirty="0"/>
              <a:t> </a:t>
            </a:r>
            <a:r>
              <a:rPr lang="ru-RU" sz="1400" dirty="0" err="1"/>
              <a:t>асыратын</a:t>
            </a:r>
            <a:r>
              <a:rPr lang="ru-RU" sz="1400" dirty="0"/>
              <a:t> </a:t>
            </a:r>
            <a:r>
              <a:rPr lang="ru-RU" sz="1400" dirty="0" err="1"/>
              <a:t>инвестициялық</a:t>
            </a:r>
            <a:r>
              <a:rPr lang="ru-RU" sz="1400" dirty="0"/>
              <a:t> </a:t>
            </a:r>
            <a:r>
              <a:rPr lang="ru-RU" sz="1400" dirty="0" err="1" smtClean="0"/>
              <a:t>жоба</a:t>
            </a:r>
            <a:r>
              <a:rPr lang="ru-RU" sz="1400" dirty="0" smtClean="0"/>
              <a:t>:</a:t>
            </a:r>
            <a:endParaRPr lang="ru-RU" sz="1400" dirty="0"/>
          </a:p>
          <a:p>
            <a:pPr marL="0" indent="0" algn="just">
              <a:lnSpc>
                <a:spcPct val="100000"/>
              </a:lnSpc>
              <a:spcBef>
                <a:spcPts val="0"/>
              </a:spcBef>
              <a:buNone/>
            </a:pPr>
            <a:r>
              <a:rPr lang="ru-RU" sz="1400" dirty="0" err="1"/>
              <a:t>арнайы</a:t>
            </a:r>
            <a:r>
              <a:rPr lang="ru-RU" sz="1400" dirty="0"/>
              <a:t> </a:t>
            </a:r>
            <a:r>
              <a:rPr lang="ru-RU" sz="1400" dirty="0" err="1"/>
              <a:t>экономикалық</a:t>
            </a:r>
            <a:r>
              <a:rPr lang="ru-RU" sz="1400" dirty="0"/>
              <a:t> </a:t>
            </a:r>
            <a:r>
              <a:rPr lang="ru-RU" sz="1400" dirty="0" err="1"/>
              <a:t>аймақтың</a:t>
            </a:r>
            <a:r>
              <a:rPr lang="ru-RU" sz="1400" dirty="0"/>
              <a:t> </a:t>
            </a:r>
            <a:r>
              <a:rPr lang="ru-RU" sz="1400" dirty="0" err="1"/>
              <a:t>қатысушысы</a:t>
            </a:r>
            <a:r>
              <a:rPr lang="ru-RU" sz="1400" dirty="0"/>
              <a:t> </a:t>
            </a:r>
            <a:r>
              <a:rPr lang="ru-RU" sz="1400" dirty="0" err="1"/>
              <a:t>ретінде</a:t>
            </a:r>
            <a:r>
              <a:rPr lang="ru-RU" sz="1400" dirty="0"/>
              <a:t> </a:t>
            </a:r>
            <a:r>
              <a:rPr lang="ru-RU" sz="1400" dirty="0" err="1"/>
              <a:t>Қазақстан</a:t>
            </a:r>
            <a:r>
              <a:rPr lang="ru-RU" sz="1400" dirty="0"/>
              <a:t> </a:t>
            </a:r>
            <a:r>
              <a:rPr lang="ru-RU" sz="1400" dirty="0" err="1"/>
              <a:t>Республикасының</a:t>
            </a:r>
            <a:r>
              <a:rPr lang="ru-RU" sz="1400" dirty="0"/>
              <a:t> </a:t>
            </a:r>
            <a:r>
              <a:rPr lang="ru-RU" sz="1400" dirty="0" err="1"/>
              <a:t>кеден</a:t>
            </a:r>
            <a:r>
              <a:rPr lang="ru-RU" sz="1400" dirty="0"/>
              <a:t> </a:t>
            </a:r>
            <a:r>
              <a:rPr lang="ru-RU" sz="1400" dirty="0" err="1"/>
              <a:t>заңнамасына</a:t>
            </a:r>
            <a:r>
              <a:rPr lang="ru-RU" sz="1400" dirty="0"/>
              <a:t> </a:t>
            </a:r>
            <a:r>
              <a:rPr lang="ru-RU" sz="1400" dirty="0" err="1"/>
              <a:t>сәйкес</a:t>
            </a:r>
            <a:r>
              <a:rPr lang="ru-RU" sz="1400" dirty="0"/>
              <a:t> </a:t>
            </a:r>
            <a:r>
              <a:rPr lang="ru-RU" sz="1400" dirty="0" err="1"/>
              <a:t>еркін</a:t>
            </a:r>
            <a:r>
              <a:rPr lang="ru-RU" sz="1400" dirty="0"/>
              <a:t> </a:t>
            </a:r>
            <a:r>
              <a:rPr lang="ru-RU" sz="1400" dirty="0" err="1"/>
              <a:t>қойма</a:t>
            </a:r>
            <a:r>
              <a:rPr lang="ru-RU" sz="1400" dirty="0"/>
              <a:t> </a:t>
            </a:r>
            <a:r>
              <a:rPr lang="ru-RU" sz="1400" dirty="0" err="1"/>
              <a:t>иесінің</a:t>
            </a:r>
            <a:r>
              <a:rPr lang="ru-RU" sz="1400" dirty="0"/>
              <a:t> не, </a:t>
            </a:r>
            <a:r>
              <a:rPr lang="ru-RU" sz="1400" dirty="0" err="1"/>
              <a:t>моторлы</a:t>
            </a:r>
            <a:r>
              <a:rPr lang="ru-RU" sz="1400" dirty="0"/>
              <a:t> </a:t>
            </a:r>
            <a:r>
              <a:rPr lang="ru-RU" sz="1400" dirty="0" err="1"/>
              <a:t>көлік</a:t>
            </a:r>
            <a:r>
              <a:rPr lang="ru-RU" sz="1400" dirty="0"/>
              <a:t> </a:t>
            </a:r>
            <a:r>
              <a:rPr lang="ru-RU" sz="1400" dirty="0" err="1"/>
              <a:t>құралдарын</a:t>
            </a:r>
            <a:r>
              <a:rPr lang="ru-RU" sz="1400" dirty="0"/>
              <a:t> </a:t>
            </a:r>
            <a:r>
              <a:rPr lang="ru-RU" sz="1400" dirty="0" err="1"/>
              <a:t>өнеркәсіптік</a:t>
            </a:r>
            <a:r>
              <a:rPr lang="ru-RU" sz="1400" dirty="0"/>
              <a:t> </a:t>
            </a:r>
            <a:r>
              <a:rPr lang="ru-RU" sz="1400" dirty="0" err="1"/>
              <a:t>құрастыру</a:t>
            </a:r>
            <a:r>
              <a:rPr lang="ru-RU" sz="1400" dirty="0"/>
              <a:t> </a:t>
            </a:r>
            <a:r>
              <a:rPr lang="ru-RU" sz="1400" dirty="0" err="1"/>
              <a:t>туралы</a:t>
            </a:r>
            <a:r>
              <a:rPr lang="ru-RU" sz="1400" dirty="0"/>
              <a:t> </a:t>
            </a:r>
            <a:r>
              <a:rPr lang="ru-RU" sz="1400" dirty="0" err="1"/>
              <a:t>келісім</a:t>
            </a:r>
            <a:r>
              <a:rPr lang="ru-RU" sz="1400" dirty="0"/>
              <a:t> </a:t>
            </a:r>
            <a:r>
              <a:rPr lang="ru-RU" sz="1400" dirty="0" err="1"/>
              <a:t>жасасқан</a:t>
            </a:r>
            <a:r>
              <a:rPr lang="ru-RU" sz="1400" dirty="0"/>
              <a:t> </a:t>
            </a:r>
            <a:r>
              <a:rPr lang="ru-RU" sz="1400" dirty="0" err="1"/>
              <a:t>Қазақстан</a:t>
            </a:r>
            <a:r>
              <a:rPr lang="ru-RU" sz="1400" dirty="0"/>
              <a:t> </a:t>
            </a:r>
            <a:r>
              <a:rPr lang="ru-RU" sz="1400" dirty="0" err="1"/>
              <a:t>Республикасының</a:t>
            </a:r>
            <a:r>
              <a:rPr lang="ru-RU" sz="1400" dirty="0"/>
              <a:t> </a:t>
            </a:r>
            <a:r>
              <a:rPr lang="ru-RU" sz="1400" dirty="0" err="1"/>
              <a:t>заңды</a:t>
            </a:r>
            <a:r>
              <a:rPr lang="ru-RU" sz="1400" dirty="0"/>
              <a:t> </a:t>
            </a:r>
            <a:r>
              <a:rPr lang="ru-RU" sz="1400" dirty="0" err="1"/>
              <a:t>тұлғасы</a:t>
            </a:r>
            <a:r>
              <a:rPr lang="ru-RU" sz="1400" dirty="0"/>
              <a:t> </a:t>
            </a:r>
            <a:r>
              <a:rPr lang="ru-RU" sz="1400" dirty="0" err="1"/>
              <a:t>өткізген</a:t>
            </a:r>
            <a:r>
              <a:rPr lang="ru-RU" sz="1400" dirty="0" smtClean="0"/>
              <a:t>. </a:t>
            </a:r>
            <a:r>
              <a:rPr lang="ru-RU" sz="1400" dirty="0"/>
              <a:t>(ҚР АІЖК 284-бабы</a:t>
            </a:r>
            <a:r>
              <a:rPr lang="ru-RU" sz="1400" dirty="0" smtClean="0"/>
              <a:t>)</a:t>
            </a:r>
          </a:p>
          <a:p>
            <a:pPr marL="0" indent="0" algn="just">
              <a:lnSpc>
                <a:spcPct val="120000"/>
              </a:lnSpc>
              <a:spcBef>
                <a:spcPts val="0"/>
              </a:spcBef>
              <a:buNone/>
            </a:pPr>
            <a:endParaRPr lang="ru-RU" sz="1400" dirty="0" smtClean="0"/>
          </a:p>
          <a:p>
            <a:pPr marL="0" indent="0" algn="just">
              <a:lnSpc>
                <a:spcPct val="120000"/>
              </a:lnSpc>
              <a:spcBef>
                <a:spcPts val="0"/>
              </a:spcBef>
              <a:buNone/>
            </a:pPr>
            <a:r>
              <a:rPr lang="ru-RU" sz="1400" b="1" i="1" dirty="0" smtClean="0"/>
              <a:t>АЛУШЫ</a:t>
            </a:r>
            <a:r>
              <a:rPr lang="ru-RU" sz="1400" b="1" i="1" dirty="0" smtClean="0"/>
              <a:t>: </a:t>
            </a:r>
            <a:endParaRPr lang="ru-RU" sz="1400" b="1" i="1" dirty="0"/>
          </a:p>
          <a:p>
            <a:pPr marL="0" indent="0">
              <a:spcBef>
                <a:spcPts val="600"/>
              </a:spcBef>
              <a:buNone/>
            </a:pPr>
            <a:r>
              <a:rPr lang="ru-RU" sz="1400" dirty="0" smtClean="0"/>
              <a:t>1) АЭА </a:t>
            </a:r>
            <a:r>
              <a:rPr lang="ru-RU" sz="1400" dirty="0" err="1" smtClean="0"/>
              <a:t>қатысушысы</a:t>
            </a:r>
            <a:r>
              <a:rPr lang="ru-RU" sz="1400" dirty="0" smtClean="0"/>
              <a:t>;</a:t>
            </a:r>
          </a:p>
          <a:p>
            <a:pPr marL="0" indent="0">
              <a:spcBef>
                <a:spcPts val="600"/>
              </a:spcBef>
              <a:buNone/>
            </a:pPr>
            <a:r>
              <a:rPr lang="ru-RU" sz="1400" dirty="0" smtClean="0"/>
              <a:t>2) </a:t>
            </a:r>
            <a:r>
              <a:rPr lang="ru-RU" sz="1400" dirty="0" err="1" smtClean="0"/>
              <a:t>Еркін</a:t>
            </a:r>
            <a:r>
              <a:rPr lang="ru-RU" sz="1400" dirty="0" smtClean="0"/>
              <a:t> </a:t>
            </a:r>
            <a:r>
              <a:rPr lang="ru-RU" sz="1400" dirty="0" err="1"/>
              <a:t>қойма</a:t>
            </a:r>
            <a:r>
              <a:rPr lang="ru-RU" sz="1400" dirty="0"/>
              <a:t> </a:t>
            </a:r>
            <a:r>
              <a:rPr lang="ru-RU" sz="1400" dirty="0" err="1"/>
              <a:t>иесі</a:t>
            </a:r>
            <a:r>
              <a:rPr lang="ru-RU" sz="1400" dirty="0" smtClean="0"/>
              <a:t>;</a:t>
            </a:r>
          </a:p>
          <a:p>
            <a:pPr marL="0" indent="0">
              <a:spcBef>
                <a:spcPts val="600"/>
              </a:spcBef>
              <a:buNone/>
            </a:pPr>
            <a:r>
              <a:rPr lang="ru-RU" sz="1400" dirty="0" smtClean="0"/>
              <a:t>3</a:t>
            </a:r>
            <a:r>
              <a:rPr lang="ru-RU" sz="1400" dirty="0"/>
              <a:t>) </a:t>
            </a:r>
            <a:r>
              <a:rPr lang="ru-RU" sz="1400" dirty="0" err="1"/>
              <a:t>Моторлы</a:t>
            </a:r>
            <a:r>
              <a:rPr lang="ru-RU" sz="1400" dirty="0"/>
              <a:t> </a:t>
            </a:r>
            <a:r>
              <a:rPr lang="ru-RU" sz="1400" dirty="0" err="1"/>
              <a:t>көлік</a:t>
            </a:r>
            <a:r>
              <a:rPr lang="ru-RU" sz="1400" dirty="0"/>
              <a:t> </a:t>
            </a:r>
            <a:r>
              <a:rPr lang="ru-RU" sz="1400" dirty="0" err="1"/>
              <a:t>құралдарын</a:t>
            </a:r>
            <a:r>
              <a:rPr lang="ru-RU" sz="1400" dirty="0"/>
              <a:t> </a:t>
            </a:r>
            <a:r>
              <a:rPr lang="ru-RU" sz="1400" dirty="0" err="1"/>
              <a:t>өнеркәсіптік</a:t>
            </a:r>
            <a:r>
              <a:rPr lang="ru-RU" sz="1400" dirty="0"/>
              <a:t> </a:t>
            </a:r>
            <a:r>
              <a:rPr lang="ru-RU" sz="1400" dirty="0" err="1"/>
              <a:t>құрастыру</a:t>
            </a:r>
            <a:r>
              <a:rPr lang="ru-RU" sz="1400" dirty="0"/>
              <a:t> </a:t>
            </a:r>
            <a:r>
              <a:rPr lang="ru-RU" sz="1400" dirty="0" err="1"/>
              <a:t>туралы</a:t>
            </a:r>
            <a:r>
              <a:rPr lang="ru-RU" sz="1400" dirty="0"/>
              <a:t> </a:t>
            </a:r>
            <a:r>
              <a:rPr lang="ru-RU" sz="1400" dirty="0" err="1"/>
              <a:t>келісім</a:t>
            </a:r>
            <a:r>
              <a:rPr lang="ru-RU" sz="1400" dirty="0"/>
              <a:t> </a:t>
            </a:r>
            <a:r>
              <a:rPr lang="ru-RU" sz="1400" dirty="0" err="1"/>
              <a:t>жасасқан</a:t>
            </a:r>
            <a:r>
              <a:rPr lang="ru-RU" sz="1400" dirty="0"/>
              <a:t> </a:t>
            </a:r>
            <a:r>
              <a:rPr lang="ru-RU" sz="1400" dirty="0" err="1"/>
              <a:t>және</a:t>
            </a:r>
            <a:r>
              <a:rPr lang="ru-RU" sz="1400" dirty="0"/>
              <a:t> </a:t>
            </a:r>
            <a:r>
              <a:rPr lang="ru-RU" sz="1400" dirty="0" err="1"/>
              <a:t>жобаны</a:t>
            </a:r>
            <a:r>
              <a:rPr lang="ru-RU" sz="1400" dirty="0"/>
              <a:t> </a:t>
            </a:r>
            <a:r>
              <a:rPr lang="ru-RU" sz="1400" dirty="0" err="1"/>
              <a:t>іске</a:t>
            </a:r>
            <a:r>
              <a:rPr lang="ru-RU" sz="1400" dirty="0"/>
              <a:t> </a:t>
            </a:r>
            <a:r>
              <a:rPr lang="ru-RU" sz="1400" dirty="0" err="1"/>
              <a:t>асырған</a:t>
            </a:r>
            <a:r>
              <a:rPr lang="ru-RU" sz="1400" dirty="0"/>
              <a:t> </a:t>
            </a:r>
            <a:r>
              <a:rPr lang="ru-RU" sz="1400" dirty="0" err="1"/>
              <a:t>заңды</a:t>
            </a:r>
            <a:r>
              <a:rPr lang="ru-RU" sz="1400" dirty="0"/>
              <a:t> </a:t>
            </a:r>
            <a:r>
              <a:rPr lang="ru-RU" sz="1400" dirty="0" err="1" smtClean="0"/>
              <a:t>тұлға</a:t>
            </a:r>
            <a:r>
              <a:rPr lang="ru-RU" sz="1400" dirty="0" smtClean="0"/>
              <a:t>;</a:t>
            </a:r>
            <a:endParaRPr lang="en-US" sz="1400" dirty="0" smtClean="0"/>
          </a:p>
          <a:p>
            <a:pPr marL="0" indent="0" algn="just">
              <a:spcBef>
                <a:spcPts val="600"/>
              </a:spcBef>
              <a:buNone/>
            </a:pPr>
            <a:r>
              <a:rPr lang="en-US" sz="1400" dirty="0" smtClean="0"/>
              <a:t>4) </a:t>
            </a:r>
            <a:r>
              <a:rPr lang="ru-RU" sz="1400" dirty="0" err="1"/>
              <a:t>Заңды</a:t>
            </a:r>
            <a:r>
              <a:rPr lang="ru-RU" sz="1400" dirty="0"/>
              <a:t> </a:t>
            </a:r>
            <a:r>
              <a:rPr lang="ru-RU" sz="1400" dirty="0" err="1"/>
              <a:t>тұлға</a:t>
            </a:r>
            <a:r>
              <a:rPr lang="ru-RU" sz="1400" dirty="0"/>
              <a:t> ҚР </a:t>
            </a:r>
            <a:r>
              <a:rPr lang="ru-RU" sz="1400" dirty="0" err="1"/>
              <a:t>Үкіметі</a:t>
            </a:r>
            <a:r>
              <a:rPr lang="ru-RU" sz="1400" dirty="0"/>
              <a:t> </a:t>
            </a:r>
            <a:r>
              <a:rPr lang="ru-RU" sz="1400" dirty="0" err="1"/>
              <a:t>бекіткен</a:t>
            </a:r>
            <a:r>
              <a:rPr lang="ru-RU" sz="1400" dirty="0"/>
              <a:t> </a:t>
            </a:r>
            <a:r>
              <a:rPr lang="ru-RU" sz="1400" dirty="0" err="1"/>
              <a:t>қызметтің</a:t>
            </a:r>
            <a:r>
              <a:rPr lang="ru-RU" sz="1400" dirty="0"/>
              <a:t> </a:t>
            </a:r>
            <a:r>
              <a:rPr lang="ru-RU" sz="1400" dirty="0" err="1"/>
              <a:t>басым</a:t>
            </a:r>
            <a:r>
              <a:rPr lang="ru-RU" sz="1400" dirty="0"/>
              <a:t> </a:t>
            </a:r>
            <a:r>
              <a:rPr lang="ru-RU" sz="1400" dirty="0" err="1"/>
              <a:t>түрлерінің</a:t>
            </a:r>
            <a:r>
              <a:rPr lang="ru-RU" sz="1400" dirty="0"/>
              <a:t> </a:t>
            </a:r>
            <a:r>
              <a:rPr lang="ru-RU" sz="1400" dirty="0" err="1"/>
              <a:t>тізбесіне</a:t>
            </a:r>
            <a:r>
              <a:rPr lang="ru-RU" sz="1400" dirty="0"/>
              <a:t> </a:t>
            </a:r>
            <a:r>
              <a:rPr lang="ru-RU" sz="1400" dirty="0" err="1"/>
              <a:t>енгізілген</a:t>
            </a:r>
            <a:r>
              <a:rPr lang="ru-RU" sz="1400" dirty="0"/>
              <a:t> </a:t>
            </a:r>
            <a:r>
              <a:rPr lang="ru-RU" sz="1400" dirty="0" err="1"/>
              <a:t>қызмет</a:t>
            </a:r>
            <a:r>
              <a:rPr lang="ru-RU" sz="1400" dirty="0"/>
              <a:t> </a:t>
            </a:r>
            <a:r>
              <a:rPr lang="ru-RU" sz="1400" dirty="0" err="1"/>
              <a:t>түрлерін</a:t>
            </a:r>
            <a:r>
              <a:rPr lang="ru-RU" sz="1400" dirty="0"/>
              <a:t> </a:t>
            </a:r>
            <a:r>
              <a:rPr lang="ru-RU" sz="1400" dirty="0" err="1"/>
              <a:t>жүзеге</a:t>
            </a:r>
            <a:r>
              <a:rPr lang="ru-RU" sz="1400" dirty="0"/>
              <a:t> </a:t>
            </a:r>
            <a:r>
              <a:rPr lang="ru-RU" sz="1400" dirty="0" err="1" smtClean="0"/>
              <a:t>асырады</a:t>
            </a:r>
            <a:r>
              <a:rPr lang="ru-RU" sz="1400" dirty="0" smtClean="0"/>
              <a:t> (2016 </a:t>
            </a:r>
            <a:r>
              <a:rPr lang="ru-RU" sz="1400" dirty="0" err="1"/>
              <a:t>жылғы</a:t>
            </a:r>
            <a:r>
              <a:rPr lang="ru-RU" sz="1400" dirty="0"/>
              <a:t> 14 </a:t>
            </a:r>
            <a:r>
              <a:rPr lang="ru-RU" sz="1400" dirty="0" err="1"/>
              <a:t>қаңтардағы</a:t>
            </a:r>
            <a:r>
              <a:rPr lang="ru-RU" sz="1400" dirty="0"/>
              <a:t> № 13 </a:t>
            </a:r>
            <a:r>
              <a:rPr lang="ru-RU" sz="1400" dirty="0" err="1" smtClean="0"/>
              <a:t>қаулысы</a:t>
            </a:r>
            <a:r>
              <a:rPr lang="ru-RU" sz="1400" dirty="0" smtClean="0"/>
              <a:t>).</a:t>
            </a:r>
            <a:endParaRPr lang="ru-RU" sz="1400" dirty="0"/>
          </a:p>
          <a:p>
            <a:pPr marL="1143000" indent="-1143000" algn="just">
              <a:buFont typeface="+mj-lt"/>
              <a:buAutoNum type="romanUcPeriod"/>
            </a:pPr>
            <a:endParaRPr lang="ru-RU" sz="9600" dirty="0"/>
          </a:p>
          <a:p>
            <a:pPr marL="0" indent="0" algn="just">
              <a:buNone/>
            </a:pPr>
            <a:endParaRPr lang="en-US" sz="9600" b="1" dirty="0"/>
          </a:p>
          <a:p>
            <a:pPr marL="0" indent="0" algn="just">
              <a:buNone/>
            </a:pPr>
            <a:endParaRPr lang="ru-RU" sz="3300" dirty="0"/>
          </a:p>
          <a:p>
            <a:pPr algn="just"/>
            <a:endParaRPr lang="ru-RU" sz="2900" dirty="0"/>
          </a:p>
          <a:p>
            <a:pPr algn="just"/>
            <a:endParaRPr lang="ru-RU" sz="2900" dirty="0"/>
          </a:p>
          <a:p>
            <a:pPr algn="just"/>
            <a:endParaRPr lang="ru-RU" dirty="0"/>
          </a:p>
        </p:txBody>
      </p:sp>
      <p:sp>
        <p:nvSpPr>
          <p:cNvPr id="6" name="Текст 3"/>
          <p:cNvSpPr txBox="1">
            <a:spLocks/>
          </p:cNvSpPr>
          <p:nvPr/>
        </p:nvSpPr>
        <p:spPr>
          <a:xfrm>
            <a:off x="292100" y="1107253"/>
            <a:ext cx="5816601" cy="5838296"/>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70000"/>
              </a:lnSpc>
              <a:buNone/>
            </a:pPr>
            <a:r>
              <a:rPr lang="ru-RU" sz="6400" b="1" i="1" dirty="0" smtClean="0"/>
              <a:t>ИНВЕСТИЦИЯЛЫҚ ПРЕФЕРЕНЦИЯЛАР:</a:t>
            </a:r>
            <a:endParaRPr lang="ru-RU" sz="6400" b="1" i="1" dirty="0" smtClean="0"/>
          </a:p>
          <a:p>
            <a:pPr marL="0" indent="0" algn="just">
              <a:buNone/>
            </a:pPr>
            <a:r>
              <a:rPr lang="kk-KZ" sz="5600" dirty="0" smtClean="0"/>
              <a:t>      Арнайы инвестициялық жоба бойынша инвестициялық преференциялар түрінде салық салудан босату беріледі:</a:t>
            </a:r>
            <a:endParaRPr lang="kk-KZ" sz="5600" dirty="0" smtClean="0"/>
          </a:p>
          <a:p>
            <a:pPr marL="0" indent="0" algn="just">
              <a:spcBef>
                <a:spcPts val="0"/>
              </a:spcBef>
              <a:buNone/>
            </a:pPr>
            <a:r>
              <a:rPr lang="kk-KZ" sz="5600" dirty="0" smtClean="0"/>
              <a:t>      1) </a:t>
            </a:r>
            <a:r>
              <a:rPr lang="kk-KZ" sz="5600" dirty="0" smtClean="0"/>
              <a:t>кедендік әкелу баждарымен.</a:t>
            </a:r>
          </a:p>
          <a:p>
            <a:pPr marL="0" indent="0" algn="just">
              <a:spcBef>
                <a:spcPts val="0"/>
              </a:spcBef>
              <a:buNone/>
            </a:pPr>
            <a:endParaRPr lang="kk-KZ" sz="5600" dirty="0" smtClean="0"/>
          </a:p>
          <a:p>
            <a:pPr marL="0" indent="0" algn="just">
              <a:spcBef>
                <a:spcPts val="0"/>
              </a:spcBef>
              <a:buNone/>
            </a:pPr>
            <a:r>
              <a:rPr lang="kk-KZ" sz="5600" dirty="0" smtClean="0"/>
              <a:t>      </a:t>
            </a:r>
            <a:r>
              <a:rPr lang="kk-KZ" sz="5600" b="1" dirty="0" smtClean="0"/>
              <a:t>Инвестициялар жөніндегі уәкілетті органмен жасалған арнайы инвестициялық келісімшарт шеңберінде еркін қойманың кедендік рәсімімен орналастырылған көлік құралдары және (немесе) ауыл шаруашылығы техникасы құрамындағы шикізат және (немесе) материалдар импортының ҚҚС: </a:t>
            </a:r>
          </a:p>
          <a:p>
            <a:pPr marL="0" indent="0" algn="just">
              <a:spcBef>
                <a:spcPts val="600"/>
              </a:spcBef>
              <a:buNone/>
            </a:pPr>
            <a:r>
              <a:rPr lang="kk-KZ" sz="5600" dirty="0" smtClean="0"/>
              <a:t>       1) индустриялық-инновациялық қызметті мемлекеттік қолдау саласындағы уәкілетті органмен моторлы көлік құралдарын өнеркәсіптік құрастыру туралы келісім жасасқан Көлік құралдарын өндіруші;</a:t>
            </a:r>
          </a:p>
          <a:p>
            <a:pPr marL="0" indent="0" algn="just">
              <a:spcBef>
                <a:spcPts val="600"/>
              </a:spcBef>
              <a:buNone/>
            </a:pPr>
            <a:r>
              <a:rPr lang="kk-KZ" sz="5600" dirty="0" smtClean="0"/>
              <a:t>       2) ауыл шаруашылығы техникасын өндіруші.</a:t>
            </a:r>
            <a:endParaRPr lang="kk-KZ" sz="5600" dirty="0" smtClean="0"/>
          </a:p>
          <a:p>
            <a:pPr marL="0" indent="0" algn="just">
              <a:buNone/>
            </a:pPr>
            <a:r>
              <a:rPr lang="kk-KZ" sz="5600" dirty="0" smtClean="0"/>
              <a:t>       </a:t>
            </a:r>
            <a:r>
              <a:rPr lang="kk-KZ" sz="5600" b="1" dirty="0" smtClean="0"/>
              <a:t>Инвестициялар жөніндегі уәкілетті органмен арнайы инвестициялық келісімшарт жасасқан заңды тұлға арнайы экономикалық аймақтың немесе еркін қойманың аумағында өндірілген дайын өнімнің құрамында тауарлар импорты кезінде қосылған құн салығын төлеуден босатуды мынадай шарттар сақталған кезде қолдануға құқылы:</a:t>
            </a:r>
          </a:p>
          <a:p>
            <a:pPr marL="0" indent="0" algn="just">
              <a:spcBef>
                <a:spcPts val="600"/>
              </a:spcBef>
              <a:buNone/>
            </a:pPr>
            <a:r>
              <a:rPr lang="ru-RU" sz="5600" dirty="0" smtClean="0"/>
              <a:t>       1</a:t>
            </a:r>
            <a:r>
              <a:rPr lang="ru-RU" sz="5600" dirty="0" smtClean="0"/>
              <a:t>) </a:t>
            </a:r>
            <a:r>
              <a:rPr lang="ru-RU" sz="5600" dirty="0" err="1"/>
              <a:t>тауарлар</a:t>
            </a:r>
            <a:r>
              <a:rPr lang="ru-RU" sz="5600" dirty="0"/>
              <a:t> </a:t>
            </a:r>
            <a:r>
              <a:rPr lang="ru-RU" sz="5600" dirty="0" err="1"/>
              <a:t>еркін</a:t>
            </a:r>
            <a:r>
              <a:rPr lang="ru-RU" sz="5600" dirty="0"/>
              <a:t> </a:t>
            </a:r>
            <a:r>
              <a:rPr lang="ru-RU" sz="5600" dirty="0" err="1"/>
              <a:t>кедендік</a:t>
            </a:r>
            <a:r>
              <a:rPr lang="ru-RU" sz="5600" dirty="0"/>
              <a:t> </a:t>
            </a:r>
            <a:r>
              <a:rPr lang="ru-RU" sz="5600" dirty="0" err="1"/>
              <a:t>аймақтың</a:t>
            </a:r>
            <a:r>
              <a:rPr lang="ru-RU" sz="5600" dirty="0"/>
              <a:t> </a:t>
            </a:r>
            <a:r>
              <a:rPr lang="ru-RU" sz="5600" dirty="0" err="1"/>
              <a:t>немесе</a:t>
            </a:r>
            <a:r>
              <a:rPr lang="ru-RU" sz="5600" dirty="0"/>
              <a:t> </a:t>
            </a:r>
            <a:r>
              <a:rPr lang="ru-RU" sz="5600" dirty="0" err="1"/>
              <a:t>еркін</a:t>
            </a:r>
            <a:r>
              <a:rPr lang="ru-RU" sz="5600" dirty="0"/>
              <a:t> </a:t>
            </a:r>
            <a:r>
              <a:rPr lang="ru-RU" sz="5600" dirty="0" err="1"/>
              <a:t>қойманың</a:t>
            </a:r>
            <a:r>
              <a:rPr lang="ru-RU" sz="5600" dirty="0"/>
              <a:t> </a:t>
            </a:r>
            <a:r>
              <a:rPr lang="ru-RU" sz="5600" dirty="0" err="1"/>
              <a:t>кедендік</a:t>
            </a:r>
            <a:r>
              <a:rPr lang="ru-RU" sz="5600" dirty="0"/>
              <a:t> </a:t>
            </a:r>
            <a:r>
              <a:rPr lang="ru-RU" sz="5600" dirty="0" err="1"/>
              <a:t>рәсімімен</a:t>
            </a:r>
            <a:r>
              <a:rPr lang="ru-RU" sz="5600" dirty="0"/>
              <a:t> </a:t>
            </a:r>
            <a:r>
              <a:rPr lang="ru-RU" sz="5600" dirty="0" err="1"/>
              <a:t>орналастырылған</a:t>
            </a:r>
            <a:r>
              <a:rPr lang="ru-RU" sz="5600" dirty="0"/>
              <a:t>;</a:t>
            </a:r>
            <a:endParaRPr lang="ru-RU" sz="5600" dirty="0" smtClean="0"/>
          </a:p>
          <a:p>
            <a:pPr marL="0" indent="0" algn="just">
              <a:spcBef>
                <a:spcPts val="600"/>
              </a:spcBef>
              <a:buNone/>
            </a:pPr>
            <a:r>
              <a:rPr lang="ru-RU" sz="5600" dirty="0" smtClean="0"/>
              <a:t>       2</a:t>
            </a:r>
            <a:r>
              <a:rPr lang="ru-RU" sz="5600" dirty="0" smtClean="0"/>
              <a:t>) </a:t>
            </a:r>
            <a:r>
              <a:rPr lang="ru-RU" sz="5600" dirty="0" err="1"/>
              <a:t>еркін</a:t>
            </a:r>
            <a:r>
              <a:rPr lang="ru-RU" sz="5600" dirty="0"/>
              <a:t> </a:t>
            </a:r>
            <a:r>
              <a:rPr lang="ru-RU" sz="5600" dirty="0" err="1"/>
              <a:t>кедендік</a:t>
            </a:r>
            <a:r>
              <a:rPr lang="ru-RU" sz="5600" dirty="0"/>
              <a:t> </a:t>
            </a:r>
            <a:r>
              <a:rPr lang="ru-RU" sz="5600" dirty="0" err="1"/>
              <a:t>аймақтың</a:t>
            </a:r>
            <a:r>
              <a:rPr lang="ru-RU" sz="5600" dirty="0"/>
              <a:t> </a:t>
            </a:r>
            <a:r>
              <a:rPr lang="ru-RU" sz="5600" dirty="0" err="1"/>
              <a:t>немесе</a:t>
            </a:r>
            <a:r>
              <a:rPr lang="ru-RU" sz="5600" dirty="0"/>
              <a:t> </a:t>
            </a:r>
            <a:r>
              <a:rPr lang="ru-RU" sz="5600" dirty="0" err="1"/>
              <a:t>еркін</a:t>
            </a:r>
            <a:r>
              <a:rPr lang="ru-RU" sz="5600" dirty="0"/>
              <a:t> </a:t>
            </a:r>
            <a:r>
              <a:rPr lang="ru-RU" sz="5600" dirty="0" err="1"/>
              <a:t>қойманың</a:t>
            </a:r>
            <a:r>
              <a:rPr lang="ru-RU" sz="5600" dirty="0"/>
              <a:t> </a:t>
            </a:r>
            <a:r>
              <a:rPr lang="ru-RU" sz="5600" dirty="0" err="1"/>
              <a:t>кедендік</a:t>
            </a:r>
            <a:r>
              <a:rPr lang="ru-RU" sz="5600" dirty="0"/>
              <a:t> </a:t>
            </a:r>
            <a:r>
              <a:rPr lang="ru-RU" sz="5600" dirty="0" err="1"/>
              <a:t>рәсімі</a:t>
            </a:r>
            <a:r>
              <a:rPr lang="ru-RU" sz="5600" dirty="0"/>
              <a:t> </a:t>
            </a:r>
            <a:r>
              <a:rPr lang="ru-RU" sz="5600" dirty="0" err="1"/>
              <a:t>ішкі</a:t>
            </a:r>
            <a:r>
              <a:rPr lang="ru-RU" sz="5600" dirty="0"/>
              <a:t> </a:t>
            </a:r>
            <a:r>
              <a:rPr lang="ru-RU" sz="5600" dirty="0" err="1"/>
              <a:t>тұтыну</a:t>
            </a:r>
            <a:r>
              <a:rPr lang="ru-RU" sz="5600" dirty="0"/>
              <a:t> </a:t>
            </a:r>
            <a:r>
              <a:rPr lang="ru-RU" sz="5600" dirty="0" err="1"/>
              <a:t>үшін</a:t>
            </a:r>
            <a:r>
              <a:rPr lang="ru-RU" sz="5600" dirty="0"/>
              <a:t> </a:t>
            </a:r>
            <a:r>
              <a:rPr lang="ru-RU" sz="5600" dirty="0" err="1"/>
              <a:t>шығарудың</a:t>
            </a:r>
            <a:r>
              <a:rPr lang="ru-RU" sz="5600" dirty="0"/>
              <a:t> </a:t>
            </a:r>
            <a:r>
              <a:rPr lang="ru-RU" sz="5600" dirty="0" err="1"/>
              <a:t>кедендік</a:t>
            </a:r>
            <a:r>
              <a:rPr lang="ru-RU" sz="5600" dirty="0"/>
              <a:t> </a:t>
            </a:r>
            <a:r>
              <a:rPr lang="ru-RU" sz="5600" dirty="0" err="1"/>
              <a:t>рәсімімен</a:t>
            </a:r>
            <a:r>
              <a:rPr lang="ru-RU" sz="5600" dirty="0"/>
              <a:t> </a:t>
            </a:r>
            <a:r>
              <a:rPr lang="ru-RU" sz="5600" dirty="0" err="1"/>
              <a:t>аяқталады</a:t>
            </a:r>
            <a:r>
              <a:rPr lang="ru-RU" sz="5600" dirty="0" smtClean="0"/>
              <a:t>;</a:t>
            </a:r>
          </a:p>
          <a:p>
            <a:pPr marL="0" indent="0" algn="just">
              <a:spcBef>
                <a:spcPts val="600"/>
              </a:spcBef>
              <a:buNone/>
            </a:pPr>
            <a:r>
              <a:rPr lang="ru-RU" sz="5600" dirty="0" smtClean="0"/>
              <a:t>       3</a:t>
            </a:r>
            <a:r>
              <a:rPr lang="ru-RU" sz="5600" dirty="0" smtClean="0"/>
              <a:t>) </a:t>
            </a:r>
            <a:r>
              <a:rPr lang="ru-RU" sz="5600" dirty="0" err="1"/>
              <a:t>Қазақстан</a:t>
            </a:r>
            <a:r>
              <a:rPr lang="ru-RU" sz="5600" dirty="0"/>
              <a:t> </a:t>
            </a:r>
            <a:r>
              <a:rPr lang="ru-RU" sz="5600" dirty="0" err="1"/>
              <a:t>Республикасының</a:t>
            </a:r>
            <a:r>
              <a:rPr lang="ru-RU" sz="5600" dirty="0"/>
              <a:t> </a:t>
            </a:r>
            <a:r>
              <a:rPr lang="ru-RU" sz="5600" dirty="0" err="1"/>
              <a:t>кеден</a:t>
            </a:r>
            <a:r>
              <a:rPr lang="ru-RU" sz="5600" dirty="0"/>
              <a:t> </a:t>
            </a:r>
            <a:r>
              <a:rPr lang="ru-RU" sz="5600" dirty="0" err="1"/>
              <a:t>заңнамасына</a:t>
            </a:r>
            <a:r>
              <a:rPr lang="ru-RU" sz="5600" dirty="0"/>
              <a:t> </a:t>
            </a:r>
            <a:r>
              <a:rPr lang="ru-RU" sz="5600" dirty="0" err="1"/>
              <a:t>сәйкес</a:t>
            </a:r>
            <a:r>
              <a:rPr lang="ru-RU" sz="5600" dirty="0"/>
              <a:t> </a:t>
            </a:r>
            <a:r>
              <a:rPr lang="ru-RU" sz="5600" dirty="0" err="1"/>
              <a:t>дайын</a:t>
            </a:r>
            <a:r>
              <a:rPr lang="ru-RU" sz="5600" dirty="0"/>
              <a:t> </a:t>
            </a:r>
            <a:r>
              <a:rPr lang="ru-RU" sz="5600" dirty="0" err="1"/>
              <a:t>өнім</a:t>
            </a:r>
            <a:r>
              <a:rPr lang="ru-RU" sz="5600" dirty="0"/>
              <a:t> </a:t>
            </a:r>
            <a:r>
              <a:rPr lang="ru-RU" sz="5600" dirty="0" err="1"/>
              <a:t>құрамында</a:t>
            </a:r>
            <a:r>
              <a:rPr lang="ru-RU" sz="5600" dirty="0"/>
              <a:t> </a:t>
            </a:r>
            <a:r>
              <a:rPr lang="ru-RU" sz="5600" dirty="0" err="1"/>
              <a:t>тауарларды</a:t>
            </a:r>
            <a:r>
              <a:rPr lang="ru-RU" sz="5600" dirty="0"/>
              <a:t> </a:t>
            </a:r>
            <a:r>
              <a:rPr lang="ru-RU" sz="5600" dirty="0" err="1"/>
              <a:t>сәйкестендіру</a:t>
            </a:r>
            <a:r>
              <a:rPr lang="ru-RU" sz="5600" dirty="0"/>
              <a:t> </a:t>
            </a:r>
            <a:r>
              <a:rPr lang="ru-RU" sz="5600" dirty="0" err="1"/>
              <a:t>жүзеге</a:t>
            </a:r>
            <a:r>
              <a:rPr lang="ru-RU" sz="5600" dirty="0"/>
              <a:t> </a:t>
            </a:r>
            <a:r>
              <a:rPr lang="ru-RU" sz="5600" dirty="0" err="1"/>
              <a:t>асырылды</a:t>
            </a:r>
            <a:r>
              <a:rPr lang="ru-RU" sz="5600" dirty="0" smtClean="0"/>
              <a:t>.</a:t>
            </a:r>
          </a:p>
          <a:p>
            <a:pPr marL="0" indent="0" algn="just">
              <a:buNone/>
            </a:pPr>
            <a:r>
              <a:rPr lang="ru-RU" sz="4000" i="1" dirty="0"/>
              <a:t>(ҚР </a:t>
            </a:r>
            <a:r>
              <a:rPr lang="ru-RU" sz="4000" i="1" dirty="0" err="1"/>
              <a:t>Салық</a:t>
            </a:r>
            <a:r>
              <a:rPr lang="ru-RU" sz="4000" i="1" dirty="0"/>
              <a:t> </a:t>
            </a:r>
            <a:r>
              <a:rPr lang="ru-RU" sz="4000" i="1" dirty="0" err="1"/>
              <a:t>кодексінің</a:t>
            </a:r>
            <a:r>
              <a:rPr lang="ru-RU" sz="4000" i="1" dirty="0"/>
              <a:t> 399-бабы 1-тармағының 15-тармақшасы, 3-тармағы, )</a:t>
            </a:r>
            <a:endParaRPr lang="ru-RU" sz="4000" i="1" dirty="0" smtClean="0"/>
          </a:p>
          <a:p>
            <a:endParaRPr lang="ru-RU" dirty="0"/>
          </a:p>
        </p:txBody>
      </p:sp>
      <p:sp>
        <p:nvSpPr>
          <p:cNvPr id="12" name="Прямоугольник 11"/>
          <p:cNvSpPr/>
          <p:nvPr/>
        </p:nvSpPr>
        <p:spPr>
          <a:xfrm>
            <a:off x="3950146" y="72766"/>
            <a:ext cx="3620607" cy="369332"/>
          </a:xfrm>
          <a:prstGeom prst="rect">
            <a:avLst/>
          </a:prstGeom>
        </p:spPr>
        <p:txBody>
          <a:bodyPr wrap="none">
            <a:spAutoFit/>
          </a:bodyPr>
          <a:lstStyle/>
          <a:p>
            <a:r>
              <a:rPr lang="ru-RU" b="1" spc="200" dirty="0" smtClean="0"/>
              <a:t>ИНВЕСТИЦИЯЛЫҚ ЖОБАЛАР</a:t>
            </a:r>
            <a:endParaRPr lang="ru-RU" dirty="0"/>
          </a:p>
        </p:txBody>
      </p:sp>
      <p:sp>
        <p:nvSpPr>
          <p:cNvPr id="3" name="Номер слайда 2"/>
          <p:cNvSpPr>
            <a:spLocks noGrp="1"/>
          </p:cNvSpPr>
          <p:nvPr>
            <p:ph type="sldNum" sz="quarter" idx="12"/>
          </p:nvPr>
        </p:nvSpPr>
        <p:spPr/>
        <p:txBody>
          <a:bodyPr/>
          <a:lstStyle/>
          <a:p>
            <a:fld id="{8F55A4BB-2E98-4194-A9D3-F1EF16813C68}" type="slidenum">
              <a:rPr lang="ru-RU" smtClean="0"/>
              <a:t>3</a:t>
            </a:fld>
            <a:endParaRPr lang="ru-RU"/>
          </a:p>
        </p:txBody>
      </p:sp>
      <p:pic>
        <p:nvPicPr>
          <p:cNvPr id="8"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166083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880651591"/>
              </p:ext>
            </p:extLst>
          </p:nvPr>
        </p:nvGraphicFramePr>
        <p:xfrm>
          <a:off x="0" y="0"/>
          <a:ext cx="12192000" cy="6631194"/>
        </p:xfrm>
        <a:graphic>
          <a:graphicData uri="http://schemas.openxmlformats.org/drawingml/2006/table">
            <a:tbl>
              <a:tblPr firstRow="1" bandRow="1">
                <a:tableStyleId>{5940675A-B579-460E-94D1-54222C63F5DA}</a:tableStyleId>
              </a:tblPr>
              <a:tblGrid>
                <a:gridCol w="1421476">
                  <a:extLst>
                    <a:ext uri="{9D8B030D-6E8A-4147-A177-3AD203B41FA5}">
                      <a16:colId xmlns:a16="http://schemas.microsoft.com/office/drawing/2014/main" val="20000"/>
                    </a:ext>
                  </a:extLst>
                </a:gridCol>
                <a:gridCol w="4251679">
                  <a:extLst>
                    <a:ext uri="{9D8B030D-6E8A-4147-A177-3AD203B41FA5}">
                      <a16:colId xmlns:a16="http://schemas.microsoft.com/office/drawing/2014/main" val="20001"/>
                    </a:ext>
                  </a:extLst>
                </a:gridCol>
                <a:gridCol w="2184694">
                  <a:extLst>
                    <a:ext uri="{9D8B030D-6E8A-4147-A177-3AD203B41FA5}">
                      <a16:colId xmlns:a16="http://schemas.microsoft.com/office/drawing/2014/main" val="20002"/>
                    </a:ext>
                  </a:extLst>
                </a:gridCol>
                <a:gridCol w="1269526">
                  <a:extLst>
                    <a:ext uri="{9D8B030D-6E8A-4147-A177-3AD203B41FA5}">
                      <a16:colId xmlns:a16="http://schemas.microsoft.com/office/drawing/2014/main" val="20003"/>
                    </a:ext>
                  </a:extLst>
                </a:gridCol>
                <a:gridCol w="3064625">
                  <a:extLst>
                    <a:ext uri="{9D8B030D-6E8A-4147-A177-3AD203B41FA5}">
                      <a16:colId xmlns:a16="http://schemas.microsoft.com/office/drawing/2014/main" val="20004"/>
                    </a:ext>
                  </a:extLst>
                </a:gridCol>
              </a:tblGrid>
              <a:tr h="321016">
                <a:tc gridSpan="5">
                  <a:txBody>
                    <a:bodyPr/>
                    <a:lstStyle/>
                    <a:p>
                      <a:pPr algn="ctr"/>
                      <a:r>
                        <a:rPr lang="ru-RU" sz="1600" dirty="0" smtClean="0"/>
                        <a:t>ПРЕФЕРЕНЦИЯЛАР БЕРУ ШАРТТАРЫ</a:t>
                      </a:r>
                      <a:endParaRPr lang="ru-RU" sz="1600" dirty="0"/>
                    </a:p>
                  </a:txBody>
                  <a:tcPr/>
                </a:tc>
                <a:tc hMerge="1">
                  <a:txBody>
                    <a:bodyPr/>
                    <a:lstStyle/>
                    <a:p>
                      <a:pPr algn="ctr"/>
                      <a:endParaRPr lang="ru-RU" sz="1600" dirty="0"/>
                    </a:p>
                  </a:txBody>
                  <a:tcPr/>
                </a:tc>
                <a:tc hMerge="1">
                  <a:txBody>
                    <a:bodyPr/>
                    <a:lstStyle/>
                    <a:p>
                      <a:pPr algn="ctr"/>
                      <a:endParaRPr lang="ru-RU" sz="1600" dirty="0"/>
                    </a:p>
                  </a:txBody>
                  <a:tcPr/>
                </a:tc>
                <a:tc hMerge="1">
                  <a:txBody>
                    <a:bodyPr/>
                    <a:lstStyle/>
                    <a:p>
                      <a:pPr algn="ctr"/>
                      <a:endParaRPr lang="ru-RU" sz="1600" dirty="0"/>
                    </a:p>
                  </a:txBody>
                  <a:tcPr/>
                </a:tc>
                <a:tc hMerge="1">
                  <a:txBody>
                    <a:bodyPr/>
                    <a:lstStyle/>
                    <a:p>
                      <a:pPr algn="ctr"/>
                      <a:endParaRPr lang="ru-RU" sz="1600" dirty="0"/>
                    </a:p>
                  </a:txBody>
                  <a:tcPr/>
                </a:tc>
                <a:extLst>
                  <a:ext uri="{0D108BD9-81ED-4DB2-BD59-A6C34878D82A}">
                    <a16:rowId xmlns:a16="http://schemas.microsoft.com/office/drawing/2014/main" val="10000"/>
                  </a:ext>
                </a:extLst>
              </a:tr>
              <a:tr h="554482">
                <a:tc>
                  <a:txBody>
                    <a:bodyPr/>
                    <a:lstStyle/>
                    <a:p>
                      <a:pPr algn="ctr"/>
                      <a:r>
                        <a:rPr lang="ru-RU" sz="1200" b="1" dirty="0" smtClean="0"/>
                        <a:t>ЖОБА</a:t>
                      </a:r>
                      <a:endParaRPr lang="ru-RU" sz="1200" b="1" dirty="0">
                        <a:solidFill>
                          <a:srgbClr val="002060"/>
                        </a:solidFill>
                      </a:endParaRPr>
                    </a:p>
                  </a:txBody>
                  <a:tcPr/>
                </a:tc>
                <a:tc>
                  <a:txBody>
                    <a:bodyPr/>
                    <a:lstStyle/>
                    <a:p>
                      <a:pPr algn="ctr"/>
                      <a:r>
                        <a:rPr lang="ru-RU" sz="1200" b="1" dirty="0" err="1" smtClean="0"/>
                        <a:t>Мазмұны</a:t>
                      </a:r>
                      <a:endParaRPr lang="ru-RU" sz="1200" b="1" dirty="0">
                        <a:solidFill>
                          <a:srgbClr val="002060"/>
                        </a:solidFill>
                      </a:endParaRPr>
                    </a:p>
                  </a:txBody>
                  <a:tcPr/>
                </a:tc>
                <a:tc>
                  <a:txBody>
                    <a:bodyPr/>
                    <a:lstStyle/>
                    <a:p>
                      <a:pPr algn="ctr"/>
                      <a:r>
                        <a:rPr lang="ru-RU" sz="1200" b="1" dirty="0" err="1" smtClean="0"/>
                        <a:t>Алушы</a:t>
                      </a:r>
                      <a:r>
                        <a:rPr lang="ru-RU" sz="1200" b="1" dirty="0" smtClean="0"/>
                        <a:t>/ҚЫЗМЕТ ТҮРІ</a:t>
                      </a:r>
                      <a:endParaRPr lang="ru-RU" sz="1200" b="1" dirty="0">
                        <a:solidFill>
                          <a:srgbClr val="002060"/>
                        </a:solidFill>
                      </a:endParaRPr>
                    </a:p>
                  </a:txBody>
                  <a:tcPr/>
                </a:tc>
                <a:tc>
                  <a:txBody>
                    <a:bodyPr/>
                    <a:lstStyle/>
                    <a:p>
                      <a:pPr algn="ctr"/>
                      <a:r>
                        <a:rPr lang="ru-RU" sz="1200" b="1" dirty="0" err="1" smtClean="0"/>
                        <a:t>Инвестициялар</a:t>
                      </a:r>
                      <a:r>
                        <a:rPr lang="ru-RU" sz="1200" b="1" baseline="0" dirty="0" smtClean="0"/>
                        <a:t> </a:t>
                      </a:r>
                      <a:r>
                        <a:rPr lang="ru-RU" sz="1200" b="1" baseline="0" dirty="0" err="1" smtClean="0"/>
                        <a:t>к</a:t>
                      </a:r>
                      <a:r>
                        <a:rPr lang="ru-RU" sz="1200" b="1" dirty="0" err="1" smtClean="0"/>
                        <a:t>өлемі</a:t>
                      </a:r>
                      <a:endParaRPr lang="ru-RU" sz="1200" b="1" dirty="0">
                        <a:solidFill>
                          <a:srgbClr val="002060"/>
                        </a:solidFill>
                      </a:endParaRPr>
                    </a:p>
                  </a:txBody>
                  <a:tcPr/>
                </a:tc>
                <a:tc>
                  <a:txBody>
                    <a:bodyPr/>
                    <a:lstStyle/>
                    <a:p>
                      <a:pPr algn="ctr"/>
                      <a:r>
                        <a:rPr lang="ru-RU" sz="1200" b="1" dirty="0"/>
                        <a:t>ДОПОЛНИТЕЛЬНЫЕ ТРЕБОВАНИЯ</a:t>
                      </a:r>
                      <a:endParaRPr lang="ru-RU" sz="1200" b="1" dirty="0">
                        <a:solidFill>
                          <a:srgbClr val="002060"/>
                        </a:solidFill>
                      </a:endParaRPr>
                    </a:p>
                  </a:txBody>
                  <a:tcPr/>
                </a:tc>
                <a:extLst>
                  <a:ext uri="{0D108BD9-81ED-4DB2-BD59-A6C34878D82A}">
                    <a16:rowId xmlns:a16="http://schemas.microsoft.com/office/drawing/2014/main" val="10001"/>
                  </a:ext>
                </a:extLst>
              </a:tr>
              <a:tr h="963048">
                <a:tc>
                  <a:txBody>
                    <a:bodyPr/>
                    <a:lstStyle/>
                    <a:p>
                      <a:r>
                        <a:rPr lang="ru-RU" sz="1200" b="1" dirty="0" smtClean="0"/>
                        <a:t>ИН</a:t>
                      </a:r>
                      <a:r>
                        <a:rPr lang="kk-KZ" sz="1200" b="1" dirty="0" smtClean="0"/>
                        <a:t>ВЕСТИЦИЯЛЫҚ</a:t>
                      </a:r>
                      <a:endParaRPr lang="ru-RU" sz="1200" b="1" i="1" dirty="0">
                        <a:solidFill>
                          <a:srgbClr val="002060"/>
                        </a:solidFill>
                      </a:endParaRPr>
                    </a:p>
                  </a:txBody>
                  <a:tcPr/>
                </a:tc>
                <a:tc>
                  <a:txBody>
                    <a:bodyPr/>
                    <a:lstStyle/>
                    <a:p>
                      <a:pPr algn="just"/>
                      <a:r>
                        <a:rPr lang="ru-RU" sz="1400" dirty="0" err="1" smtClean="0"/>
                        <a:t>Жаңа</a:t>
                      </a:r>
                      <a:r>
                        <a:rPr lang="ru-RU" sz="1400" dirty="0" smtClean="0"/>
                        <a:t> </a:t>
                      </a:r>
                      <a:r>
                        <a:rPr lang="ru-RU" sz="1400" dirty="0" err="1" smtClean="0"/>
                        <a:t>өндірістерді</a:t>
                      </a:r>
                      <a:r>
                        <a:rPr lang="ru-RU" sz="1400" dirty="0" smtClean="0"/>
                        <a:t> </a:t>
                      </a:r>
                      <a:r>
                        <a:rPr lang="ru-RU" sz="1400" dirty="0" err="1" smtClean="0"/>
                        <a:t>құру</a:t>
                      </a:r>
                      <a:r>
                        <a:rPr lang="ru-RU" sz="1400" dirty="0" smtClean="0"/>
                        <a:t>, </a:t>
                      </a:r>
                      <a:r>
                        <a:rPr lang="ru-RU" sz="1400" dirty="0" err="1" smtClean="0"/>
                        <a:t>жұмыс</a:t>
                      </a:r>
                      <a:r>
                        <a:rPr lang="ru-RU" sz="1400" dirty="0" smtClean="0"/>
                        <a:t> </a:t>
                      </a:r>
                      <a:r>
                        <a:rPr lang="ru-RU" sz="1400" dirty="0" err="1" smtClean="0"/>
                        <a:t>істеп</a:t>
                      </a:r>
                      <a:r>
                        <a:rPr lang="ru-RU" sz="1400" dirty="0" smtClean="0"/>
                        <a:t> </a:t>
                      </a:r>
                      <a:r>
                        <a:rPr lang="ru-RU" sz="1400" dirty="0" err="1" smtClean="0"/>
                        <a:t>тұрғандарын</a:t>
                      </a:r>
                      <a:r>
                        <a:rPr lang="ru-RU" sz="1400" dirty="0" smtClean="0"/>
                        <a:t> </a:t>
                      </a:r>
                      <a:r>
                        <a:rPr lang="ru-RU" sz="1400" dirty="0" err="1" smtClean="0"/>
                        <a:t>кеңейту</a:t>
                      </a:r>
                      <a:r>
                        <a:rPr lang="ru-RU" sz="1400" dirty="0" smtClean="0"/>
                        <a:t> </a:t>
                      </a:r>
                      <a:r>
                        <a:rPr lang="ru-RU" sz="1400" dirty="0" err="1" smtClean="0"/>
                        <a:t>және</a:t>
                      </a:r>
                      <a:r>
                        <a:rPr lang="ru-RU" sz="1400" dirty="0" smtClean="0"/>
                        <a:t> (</a:t>
                      </a:r>
                      <a:r>
                        <a:rPr lang="ru-RU" sz="1400" dirty="0" err="1" smtClean="0"/>
                        <a:t>немесе</a:t>
                      </a:r>
                      <a:r>
                        <a:rPr lang="ru-RU" sz="1400" dirty="0" smtClean="0"/>
                        <a:t>) </a:t>
                      </a:r>
                      <a:r>
                        <a:rPr lang="ru-RU" sz="1400" dirty="0" err="1" smtClean="0"/>
                        <a:t>жаңарту</a:t>
                      </a:r>
                      <a:r>
                        <a:rPr lang="ru-RU" sz="1400" dirty="0" smtClean="0"/>
                        <a:t> </a:t>
                      </a:r>
                      <a:r>
                        <a:rPr lang="ru-RU" sz="900" dirty="0" err="1" smtClean="0"/>
                        <a:t>мемлекеттік-жекешелік</a:t>
                      </a:r>
                      <a:r>
                        <a:rPr lang="ru-RU" sz="900" dirty="0" smtClean="0"/>
                        <a:t> </a:t>
                      </a:r>
                      <a:r>
                        <a:rPr lang="ru-RU" sz="900" dirty="0" err="1" smtClean="0"/>
                        <a:t>әріптестік</a:t>
                      </a:r>
                      <a:r>
                        <a:rPr lang="ru-RU" sz="900" dirty="0" smtClean="0"/>
                        <a:t> </a:t>
                      </a:r>
                      <a:r>
                        <a:rPr lang="ru-RU" sz="900" dirty="0" err="1" smtClean="0"/>
                        <a:t>жобасын</a:t>
                      </a:r>
                      <a:r>
                        <a:rPr lang="ru-RU" sz="900" dirty="0" smtClean="0"/>
                        <a:t>, </a:t>
                      </a:r>
                      <a:r>
                        <a:rPr lang="ru-RU" sz="900" dirty="0" err="1" smtClean="0"/>
                        <a:t>оның</a:t>
                      </a:r>
                      <a:r>
                        <a:rPr lang="ru-RU" sz="900" dirty="0" smtClean="0"/>
                        <a:t> </a:t>
                      </a:r>
                      <a:r>
                        <a:rPr lang="ru-RU" sz="900" dirty="0" err="1" smtClean="0"/>
                        <a:t>ішінде</a:t>
                      </a:r>
                      <a:r>
                        <a:rPr lang="ru-RU" sz="900" dirty="0" smtClean="0"/>
                        <a:t> </a:t>
                      </a:r>
                      <a:r>
                        <a:rPr lang="ru-RU" sz="900" dirty="0" err="1" smtClean="0"/>
                        <a:t>концессиялық</a:t>
                      </a:r>
                      <a:r>
                        <a:rPr lang="ru-RU" sz="900" dirty="0" smtClean="0"/>
                        <a:t> </a:t>
                      </a:r>
                      <a:r>
                        <a:rPr lang="ru-RU" sz="900" dirty="0" err="1" smtClean="0"/>
                        <a:t>жобаны</a:t>
                      </a:r>
                      <a:r>
                        <a:rPr lang="ru-RU" sz="900" dirty="0" smtClean="0"/>
                        <a:t> </a:t>
                      </a:r>
                      <a:r>
                        <a:rPr lang="ru-RU" sz="900" dirty="0" err="1" smtClean="0"/>
                        <a:t>іске</a:t>
                      </a:r>
                      <a:r>
                        <a:rPr lang="ru-RU" sz="900" dirty="0" smtClean="0"/>
                        <a:t> </a:t>
                      </a:r>
                      <a:r>
                        <a:rPr lang="ru-RU" sz="900" dirty="0" err="1" smtClean="0"/>
                        <a:t>асыру</a:t>
                      </a:r>
                      <a:r>
                        <a:rPr lang="ru-RU" sz="900" dirty="0" smtClean="0"/>
                        <a:t> </a:t>
                      </a:r>
                      <a:r>
                        <a:rPr lang="ru-RU" sz="900" dirty="0" err="1" smtClean="0"/>
                        <a:t>барысында</a:t>
                      </a:r>
                      <a:r>
                        <a:rPr lang="ru-RU" sz="900" dirty="0" smtClean="0"/>
                        <a:t> </a:t>
                      </a:r>
                      <a:r>
                        <a:rPr lang="ru-RU" sz="900" dirty="0" err="1" smtClean="0"/>
                        <a:t>құрылған</a:t>
                      </a:r>
                      <a:r>
                        <a:rPr lang="ru-RU" sz="900" dirty="0" smtClean="0"/>
                        <a:t>, </a:t>
                      </a:r>
                      <a:r>
                        <a:rPr lang="ru-RU" sz="900" dirty="0" err="1" smtClean="0"/>
                        <a:t>кеңейтілген</a:t>
                      </a:r>
                      <a:r>
                        <a:rPr lang="ru-RU" sz="900" dirty="0" smtClean="0"/>
                        <a:t> </a:t>
                      </a:r>
                      <a:r>
                        <a:rPr lang="ru-RU" sz="900" dirty="0" err="1" smtClean="0"/>
                        <a:t>және</a:t>
                      </a:r>
                      <a:r>
                        <a:rPr lang="ru-RU" sz="900" dirty="0" smtClean="0"/>
                        <a:t> (</a:t>
                      </a:r>
                      <a:r>
                        <a:rPr lang="ru-RU" sz="900" dirty="0" err="1" smtClean="0"/>
                        <a:t>немесе</a:t>
                      </a:r>
                      <a:r>
                        <a:rPr lang="ru-RU" sz="900" dirty="0" smtClean="0"/>
                        <a:t>) </a:t>
                      </a:r>
                      <a:r>
                        <a:rPr lang="ru-RU" sz="900" dirty="0" err="1" smtClean="0"/>
                        <a:t>жаңартылған</a:t>
                      </a:r>
                      <a:r>
                        <a:rPr lang="ru-RU" sz="900" dirty="0" smtClean="0"/>
                        <a:t> </a:t>
                      </a:r>
                      <a:r>
                        <a:rPr lang="ru-RU" sz="900" dirty="0" err="1" smtClean="0"/>
                        <a:t>өндірістерді</a:t>
                      </a:r>
                      <a:r>
                        <a:rPr lang="ru-RU" sz="900" dirty="0" smtClean="0"/>
                        <a:t> </a:t>
                      </a:r>
                      <a:r>
                        <a:rPr lang="ru-RU" sz="900" dirty="0" err="1" smtClean="0"/>
                        <a:t>қоса</a:t>
                      </a:r>
                      <a:r>
                        <a:rPr lang="ru-RU" sz="900" dirty="0" smtClean="0"/>
                        <a:t> </a:t>
                      </a:r>
                      <a:r>
                        <a:rPr lang="ru-RU" sz="900" dirty="0" err="1" smtClean="0"/>
                        <a:t>алғанда</a:t>
                      </a:r>
                      <a:r>
                        <a:rPr lang="ru-RU" sz="1400" dirty="0" smtClean="0"/>
                        <a:t>.</a:t>
                      </a:r>
                      <a:endParaRPr lang="ru-RU" sz="900" dirty="0"/>
                    </a:p>
                  </a:txBody>
                  <a:tcPr/>
                </a:tc>
                <a:tc>
                  <a:txBody>
                    <a:bodyPr/>
                    <a:lstStyle/>
                    <a:p>
                      <a:r>
                        <a:rPr lang="ru-RU" sz="1400" kern="1200" dirty="0" err="1" smtClean="0"/>
                        <a:t>Заңды</a:t>
                      </a:r>
                      <a:r>
                        <a:rPr lang="ru-RU" sz="1400" kern="1200" dirty="0" smtClean="0"/>
                        <a:t> </a:t>
                      </a:r>
                      <a:r>
                        <a:rPr lang="ru-RU" sz="1400" kern="1200" dirty="0" err="1" smtClean="0"/>
                        <a:t>тұлға</a:t>
                      </a:r>
                      <a:r>
                        <a:rPr lang="ru-RU" sz="1400" kern="1200" dirty="0" smtClean="0"/>
                        <a:t>/</a:t>
                      </a:r>
                      <a:r>
                        <a:rPr lang="ru-RU" sz="900" kern="1200" dirty="0" err="1" smtClean="0"/>
                        <a:t>Қызметтің</a:t>
                      </a:r>
                      <a:r>
                        <a:rPr lang="ru-RU" sz="900" kern="1200" dirty="0" smtClean="0"/>
                        <a:t> </a:t>
                      </a:r>
                      <a:r>
                        <a:rPr lang="ru-RU" sz="900" kern="1200" dirty="0" err="1" smtClean="0"/>
                        <a:t>басым</a:t>
                      </a:r>
                      <a:r>
                        <a:rPr lang="ru-RU" sz="900" kern="1200" dirty="0" smtClean="0"/>
                        <a:t> </a:t>
                      </a:r>
                      <a:r>
                        <a:rPr lang="ru-RU" sz="900" kern="1200" dirty="0" err="1" smtClean="0"/>
                        <a:t>түрлерінің</a:t>
                      </a:r>
                      <a:r>
                        <a:rPr lang="ru-RU" sz="900" kern="1200" dirty="0" smtClean="0"/>
                        <a:t> </a:t>
                      </a:r>
                      <a:r>
                        <a:rPr lang="ru-RU" sz="900" kern="1200" dirty="0" err="1" smtClean="0"/>
                        <a:t>тізбесіне</a:t>
                      </a:r>
                      <a:r>
                        <a:rPr lang="ru-RU" sz="900" kern="1200" dirty="0" smtClean="0"/>
                        <a:t> </a:t>
                      </a:r>
                      <a:r>
                        <a:rPr lang="ru-RU" sz="900" kern="1200" dirty="0" err="1" smtClean="0"/>
                        <a:t>сәйкес</a:t>
                      </a:r>
                      <a:r>
                        <a:rPr lang="ru-RU" sz="900" kern="1200" dirty="0" smtClean="0"/>
                        <a:t> (</a:t>
                      </a:r>
                      <a:r>
                        <a:rPr lang="ru-RU" sz="900" kern="1200" dirty="0" err="1" smtClean="0"/>
                        <a:t>қазақстан</a:t>
                      </a:r>
                      <a:r>
                        <a:rPr lang="ru-RU" sz="900" kern="1200" dirty="0" smtClean="0"/>
                        <a:t> 14.01.2016 № 13)</a:t>
                      </a:r>
                      <a:endParaRPr lang="ru-RU" sz="900" kern="1200" dirty="0">
                        <a:solidFill>
                          <a:schemeClr val="accent1">
                            <a:lumMod val="50000"/>
                          </a:schemeClr>
                        </a:solidFill>
                        <a:latin typeface="+mn-lt"/>
                        <a:ea typeface="+mn-ea"/>
                        <a:cs typeface="+mn-cs"/>
                      </a:endParaRPr>
                    </a:p>
                  </a:txBody>
                  <a:tcPr/>
                </a:tc>
                <a:tc>
                  <a:txBody>
                    <a:bodyPr/>
                    <a:lstStyle/>
                    <a:p>
                      <a:r>
                        <a:rPr lang="ru-RU" sz="1000" dirty="0"/>
                        <a:t>________</a:t>
                      </a:r>
                    </a:p>
                  </a:txBody>
                  <a:tcPr/>
                </a:tc>
                <a:tc>
                  <a:txBody>
                    <a:bodyPr/>
                    <a:lstStyle/>
                    <a:p>
                      <a:r>
                        <a:rPr lang="ru-RU" dirty="0"/>
                        <a:t>________</a:t>
                      </a:r>
                    </a:p>
                  </a:txBody>
                  <a:tcPr/>
                </a:tc>
                <a:extLst>
                  <a:ext uri="{0D108BD9-81ED-4DB2-BD59-A6C34878D82A}">
                    <a16:rowId xmlns:a16="http://schemas.microsoft.com/office/drawing/2014/main" val="10002"/>
                  </a:ext>
                </a:extLst>
              </a:tr>
              <a:tr h="1576517">
                <a:tc rowSpan="2">
                  <a:txBody>
                    <a:bodyPr/>
                    <a:lstStyle/>
                    <a:p>
                      <a:pPr algn="ctr"/>
                      <a:r>
                        <a:rPr lang="ru-RU" sz="1200" b="1" dirty="0" smtClean="0"/>
                        <a:t>ИНВЕСТИЦИЯЛЫҚ БАСЫМ</a:t>
                      </a:r>
                      <a:endParaRPr lang="ru-RU" sz="1200" b="1" i="1" dirty="0">
                        <a:solidFill>
                          <a:srgbClr val="002060"/>
                        </a:solidFill>
                      </a:endParaRPr>
                    </a:p>
                  </a:txBody>
                  <a:tcPr/>
                </a:tc>
                <a:tc>
                  <a:txBody>
                    <a:bodyPr/>
                    <a:lstStyle/>
                    <a:p>
                      <a:pPr marL="0" indent="0" algn="just">
                        <a:buNone/>
                      </a:pPr>
                      <a:r>
                        <a:rPr lang="ru-RU" sz="1400" kern="1200" dirty="0" smtClean="0"/>
                        <a:t>ЖАҢА ӨНДІРІСТЕРДІ ҚҰРУ </a:t>
                      </a:r>
                      <a:r>
                        <a:rPr lang="ru-RU" sz="900" kern="1200" dirty="0" smtClean="0"/>
                        <a:t>(</a:t>
                      </a:r>
                      <a:r>
                        <a:rPr lang="ru-RU" sz="900" kern="1200" dirty="0" err="1" smtClean="0"/>
                        <a:t>жаңа</a:t>
                      </a:r>
                      <a:r>
                        <a:rPr lang="ru-RU" sz="900" kern="1200" dirty="0" smtClean="0"/>
                        <a:t> </a:t>
                      </a:r>
                      <a:r>
                        <a:rPr lang="ru-RU" sz="900" kern="1200" dirty="0" err="1" smtClean="0"/>
                        <a:t>өндірістік</a:t>
                      </a:r>
                      <a:r>
                        <a:rPr lang="ru-RU" sz="900" kern="1200" dirty="0" smtClean="0"/>
                        <a:t> </a:t>
                      </a:r>
                      <a:r>
                        <a:rPr lang="ru-RU" sz="900" kern="1200" dirty="0" err="1" smtClean="0"/>
                        <a:t>объектілерді</a:t>
                      </a:r>
                      <a:r>
                        <a:rPr lang="ru-RU" sz="900" kern="1200" dirty="0" smtClean="0"/>
                        <a:t> салу) </a:t>
                      </a:r>
                      <a:r>
                        <a:rPr lang="ru-RU" sz="1400" kern="1200" dirty="0"/>
                        <a:t>- </a:t>
                      </a:r>
                      <a:r>
                        <a:rPr lang="ru-RU" sz="1400" kern="1200" dirty="0" smtClean="0"/>
                        <a:t>ФАБРИКА, ЗАУЫТ, ЦЕХ</a:t>
                      </a:r>
                      <a:r>
                        <a:rPr lang="ru-RU" sz="1200" dirty="0"/>
                        <a:t>	</a:t>
                      </a:r>
                      <a:endParaRPr lang="ru-RU" sz="1200" dirty="0">
                        <a:solidFill>
                          <a:schemeClr val="accent1">
                            <a:lumMod val="50000"/>
                          </a:schemeClr>
                        </a:solidFill>
                      </a:endParaRPr>
                    </a:p>
                  </a:txBody>
                  <a:tcPr/>
                </a:tc>
                <a:tc>
                  <a:txBody>
                    <a:bodyPr/>
                    <a:lstStyle/>
                    <a:p>
                      <a:r>
                        <a:rPr lang="ru-RU" sz="1400" kern="1200" dirty="0" err="1" smtClean="0"/>
                        <a:t>Заңды</a:t>
                      </a:r>
                      <a:r>
                        <a:rPr lang="ru-RU" sz="1400" kern="1200" dirty="0" smtClean="0"/>
                        <a:t> </a:t>
                      </a:r>
                      <a:r>
                        <a:rPr lang="ru-RU" sz="1000" kern="1200" dirty="0" err="1" smtClean="0"/>
                        <a:t>тұлға</a:t>
                      </a:r>
                      <a:r>
                        <a:rPr lang="ru-RU" sz="1000" kern="1200" dirty="0" smtClean="0"/>
                        <a:t>/</a:t>
                      </a:r>
                      <a:r>
                        <a:rPr lang="ru-RU" sz="1000" kern="1200" dirty="0" err="1" smtClean="0"/>
                        <a:t>Қызметтің</a:t>
                      </a:r>
                      <a:r>
                        <a:rPr lang="ru-RU" sz="1000" kern="1200" dirty="0" smtClean="0"/>
                        <a:t> </a:t>
                      </a:r>
                      <a:r>
                        <a:rPr lang="ru-RU" sz="1000" kern="1200" dirty="0" err="1" smtClean="0"/>
                        <a:t>басым</a:t>
                      </a:r>
                      <a:r>
                        <a:rPr lang="ru-RU" sz="1000" kern="1200" dirty="0" smtClean="0"/>
                        <a:t> </a:t>
                      </a:r>
                      <a:r>
                        <a:rPr lang="ru-RU" sz="1000" kern="1200" dirty="0" err="1" smtClean="0"/>
                        <a:t>түрлерінің</a:t>
                      </a:r>
                      <a:r>
                        <a:rPr lang="ru-RU" sz="1000" kern="1200" dirty="0" smtClean="0"/>
                        <a:t> </a:t>
                      </a:r>
                      <a:r>
                        <a:rPr lang="ru-RU" sz="1000" kern="1200" dirty="0" err="1" smtClean="0"/>
                        <a:t>тізбесіне</a:t>
                      </a:r>
                      <a:r>
                        <a:rPr lang="ru-RU" sz="1000" kern="1200" dirty="0" smtClean="0"/>
                        <a:t> </a:t>
                      </a:r>
                      <a:r>
                        <a:rPr lang="ru-RU" sz="1000" kern="1200" dirty="0" err="1" smtClean="0"/>
                        <a:t>сәйкес</a:t>
                      </a:r>
                      <a:r>
                        <a:rPr lang="ru-RU" sz="1000" kern="1200" dirty="0" smtClean="0"/>
                        <a:t> (</a:t>
                      </a:r>
                      <a:r>
                        <a:rPr lang="ru-RU" sz="1000" kern="1200" dirty="0" err="1" smtClean="0"/>
                        <a:t>қазақстан</a:t>
                      </a:r>
                      <a:r>
                        <a:rPr lang="ru-RU" sz="1000" kern="1200" dirty="0" smtClean="0"/>
                        <a:t> 14.01.2016 № 13)</a:t>
                      </a:r>
                    </a:p>
                    <a:p>
                      <a:r>
                        <a:rPr lang="ru-RU" sz="1000" kern="1200" dirty="0" err="1" smtClean="0"/>
                        <a:t>Заңды</a:t>
                      </a:r>
                      <a:r>
                        <a:rPr lang="ru-RU" sz="1000" kern="1200" dirty="0" smtClean="0"/>
                        <a:t> </a:t>
                      </a:r>
                      <a:r>
                        <a:rPr lang="ru-RU" sz="1000" kern="1200" dirty="0" err="1" smtClean="0"/>
                        <a:t>тұлға</a:t>
                      </a:r>
                      <a:r>
                        <a:rPr lang="ru-RU" sz="1000" kern="1200" dirty="0" smtClean="0"/>
                        <a:t> </a:t>
                      </a:r>
                      <a:r>
                        <a:rPr lang="ru-RU" sz="1000" kern="1200" dirty="0" err="1" smtClean="0"/>
                        <a:t>болып</a:t>
                      </a:r>
                      <a:r>
                        <a:rPr lang="ru-RU" sz="1000" kern="1200" dirty="0" smtClean="0"/>
                        <a:t> </a:t>
                      </a:r>
                      <a:r>
                        <a:rPr lang="ru-RU" sz="1000" kern="1200" dirty="0" err="1" smtClean="0"/>
                        <a:t>табылмайды</a:t>
                      </a:r>
                      <a:r>
                        <a:rPr lang="ru-RU" sz="1000" kern="1200" dirty="0" smtClean="0"/>
                        <a:t>:</a:t>
                      </a:r>
                    </a:p>
                    <a:p>
                      <a:pPr marL="228600" indent="-228600">
                        <a:buAutoNum type="arabicParenR"/>
                      </a:pPr>
                      <a:r>
                        <a:rPr lang="ru-RU" sz="1000" kern="1200" dirty="0" err="1" smtClean="0"/>
                        <a:t>дербес</a:t>
                      </a:r>
                      <a:r>
                        <a:rPr lang="ru-RU" sz="1000" kern="1200" dirty="0" smtClean="0"/>
                        <a:t> </a:t>
                      </a:r>
                      <a:r>
                        <a:rPr lang="ru-RU" sz="1000" kern="1200" dirty="0" err="1" smtClean="0"/>
                        <a:t>білім</a:t>
                      </a:r>
                      <a:r>
                        <a:rPr lang="ru-RU" sz="1000" kern="1200" dirty="0" smtClean="0"/>
                        <a:t> беру </a:t>
                      </a:r>
                      <a:r>
                        <a:rPr lang="ru-RU" sz="1000" kern="1200" dirty="0" err="1" smtClean="0"/>
                        <a:t>ұйымы</a:t>
                      </a:r>
                      <a:r>
                        <a:rPr lang="ru-RU" sz="1000" kern="1200" dirty="0" smtClean="0"/>
                        <a:t>;</a:t>
                      </a:r>
                    </a:p>
                    <a:p>
                      <a:pPr marL="228600" indent="-228600" algn="just">
                        <a:buAutoNum type="arabicParenR"/>
                      </a:pPr>
                      <a:r>
                        <a:rPr lang="ru-RU" sz="1000" kern="1200" dirty="0" smtClean="0"/>
                        <a:t>АЭА </a:t>
                      </a:r>
                      <a:r>
                        <a:rPr lang="ru-RU" sz="1000" kern="1200" dirty="0" err="1" smtClean="0"/>
                        <a:t>аумағында</a:t>
                      </a:r>
                      <a:r>
                        <a:rPr lang="ru-RU" sz="1000" kern="1200" dirty="0" smtClean="0"/>
                        <a:t> </a:t>
                      </a:r>
                      <a:r>
                        <a:rPr lang="ru-RU" sz="1000" kern="1200" dirty="0" err="1" smtClean="0"/>
                        <a:t>қызметін</a:t>
                      </a:r>
                      <a:r>
                        <a:rPr lang="ru-RU" sz="1000" kern="1200" dirty="0" smtClean="0"/>
                        <a:t> </a:t>
                      </a:r>
                      <a:r>
                        <a:rPr lang="ru-RU" sz="1000" kern="1200" dirty="0" err="1" smtClean="0"/>
                        <a:t>жүзеге</a:t>
                      </a:r>
                      <a:r>
                        <a:rPr lang="ru-RU" sz="1000" kern="1200" dirty="0" smtClean="0"/>
                        <a:t> </a:t>
                      </a:r>
                      <a:r>
                        <a:rPr lang="ru-RU" sz="1000" kern="1200" dirty="0" err="1" smtClean="0"/>
                        <a:t>асыратын</a:t>
                      </a:r>
                      <a:r>
                        <a:rPr lang="ru-RU" sz="1000" kern="1200" dirty="0" smtClean="0"/>
                        <a:t> </a:t>
                      </a:r>
                      <a:r>
                        <a:rPr lang="ru-RU" sz="1000" kern="1200" dirty="0" err="1" smtClean="0"/>
                        <a:t>ұйым</a:t>
                      </a:r>
                      <a:r>
                        <a:rPr lang="ru-RU" sz="1000" kern="1200" dirty="0" smtClean="0"/>
                        <a:t>.</a:t>
                      </a:r>
                      <a:endParaRPr lang="ru-RU" sz="1000" kern="1200" dirty="0">
                        <a:solidFill>
                          <a:schemeClr val="accent1">
                            <a:lumMod val="50000"/>
                          </a:schemeClr>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a:t>2,000,000 </a:t>
                      </a:r>
                      <a:r>
                        <a:rPr lang="ru-RU" sz="1400" kern="1200" dirty="0" smtClean="0"/>
                        <a:t>АЕК, </a:t>
                      </a:r>
                      <a:r>
                        <a:rPr lang="ru-RU" sz="1000" kern="1200" dirty="0" err="1" smtClean="0"/>
                        <a:t>инвестициялық</a:t>
                      </a:r>
                      <a:r>
                        <a:rPr lang="ru-RU" sz="1000" kern="1200" dirty="0" smtClean="0"/>
                        <a:t> </a:t>
                      </a:r>
                      <a:r>
                        <a:rPr lang="ru-RU" sz="1000" kern="1200" dirty="0" err="1" smtClean="0"/>
                        <a:t>преференциялар</a:t>
                      </a:r>
                      <a:r>
                        <a:rPr lang="ru-RU" sz="1000" kern="1200" dirty="0" smtClean="0"/>
                        <a:t> </a:t>
                      </a:r>
                      <a:r>
                        <a:rPr lang="ru-RU" sz="1000" kern="1200" dirty="0" err="1" smtClean="0"/>
                        <a:t>беруге</a:t>
                      </a:r>
                      <a:r>
                        <a:rPr lang="ru-RU" sz="1000" kern="1200" dirty="0" smtClean="0"/>
                        <a:t> </a:t>
                      </a:r>
                      <a:r>
                        <a:rPr lang="ru-RU" sz="1000" kern="1200" dirty="0" err="1" smtClean="0"/>
                        <a:t>өтінім</a:t>
                      </a:r>
                      <a:r>
                        <a:rPr lang="ru-RU" sz="1000" kern="1200" dirty="0" smtClean="0"/>
                        <a:t> беру </a:t>
                      </a:r>
                      <a:r>
                        <a:rPr lang="ru-RU" sz="1000" kern="1200" dirty="0" err="1" smtClean="0"/>
                        <a:t>күніне</a:t>
                      </a:r>
                      <a:r>
                        <a:rPr lang="ru-RU" sz="1000" kern="1200" dirty="0" smtClean="0"/>
                        <a:t> </a:t>
                      </a:r>
                      <a:r>
                        <a:rPr lang="ru-RU" sz="1000" kern="1200" dirty="0" err="1" smtClean="0"/>
                        <a:t>белгіленген</a:t>
                      </a:r>
                      <a:r>
                        <a:rPr lang="ru-RU" sz="1000" kern="1200" dirty="0" smtClean="0"/>
                        <a:t>.</a:t>
                      </a:r>
                      <a:endParaRPr lang="ru-RU" sz="1000" kern="1200" dirty="0">
                        <a:solidFill>
                          <a:schemeClr val="accent1">
                            <a:lumMod val="50000"/>
                          </a:schemeClr>
                        </a:solidFill>
                        <a:latin typeface="+mn-lt"/>
                        <a:ea typeface="+mn-ea"/>
                        <a:cs typeface="+mn-cs"/>
                      </a:endParaRPr>
                    </a:p>
                  </a:txBody>
                  <a:tcPr/>
                </a:tc>
                <a:tc rowSpan="2">
                  <a:txBody>
                    <a:bodyPr/>
                    <a:lstStyle/>
                    <a:p>
                      <a:pPr marL="171450" lvl="0" indent="-171450" algn="just">
                        <a:buFont typeface="Arial" panose="020B0604020202020204" pitchFamily="34" charset="0"/>
                        <a:buChar char="•"/>
                      </a:pPr>
                      <a:r>
                        <a:rPr lang="ru-RU" sz="1000" kern="1200" baseline="0" dirty="0" err="1" smtClean="0"/>
                        <a:t>Мемлекеттің</a:t>
                      </a:r>
                      <a:r>
                        <a:rPr lang="ru-RU" sz="1000" kern="1200" baseline="0" dirty="0" smtClean="0"/>
                        <a:t> </a:t>
                      </a:r>
                      <a:r>
                        <a:rPr lang="ru-RU" sz="1000" kern="1200" baseline="0" dirty="0" err="1" smtClean="0"/>
                        <a:t>және</a:t>
                      </a:r>
                      <a:r>
                        <a:rPr lang="ru-RU" sz="1000" kern="1200" baseline="0" dirty="0" smtClean="0"/>
                        <a:t> (</a:t>
                      </a:r>
                      <a:r>
                        <a:rPr lang="ru-RU" sz="1000" kern="1200" baseline="0" dirty="0" err="1" smtClean="0"/>
                        <a:t>немесе</a:t>
                      </a:r>
                      <a:r>
                        <a:rPr lang="ru-RU" sz="1000" kern="1200" baseline="0" dirty="0" smtClean="0"/>
                        <a:t>) </a:t>
                      </a:r>
                      <a:r>
                        <a:rPr lang="ru-RU" sz="1000" kern="1200" baseline="0" dirty="0" err="1" smtClean="0"/>
                        <a:t>квазимемлекеттік</a:t>
                      </a:r>
                      <a:r>
                        <a:rPr lang="ru-RU" sz="1000" kern="1200" baseline="0" dirty="0" smtClean="0"/>
                        <a:t> сектор </a:t>
                      </a:r>
                      <a:r>
                        <a:rPr lang="ru-RU" sz="1000" kern="1200" baseline="0" dirty="0" err="1" smtClean="0"/>
                        <a:t>субъектісінің</a:t>
                      </a:r>
                      <a:r>
                        <a:rPr lang="ru-RU" sz="1000" kern="1200" baseline="0" dirty="0" smtClean="0"/>
                        <a:t> - </a:t>
                      </a:r>
                      <a:r>
                        <a:rPr lang="ru-RU" sz="1000" kern="1200" baseline="0" dirty="0" err="1" smtClean="0"/>
                        <a:t>Қазақстан</a:t>
                      </a:r>
                      <a:r>
                        <a:rPr lang="ru-RU" sz="1000" kern="1200" baseline="0" dirty="0" smtClean="0"/>
                        <a:t> </a:t>
                      </a:r>
                      <a:r>
                        <a:rPr lang="ru-RU" sz="1000" kern="1200" baseline="0" dirty="0" err="1" smtClean="0"/>
                        <a:t>Республикасы</a:t>
                      </a:r>
                      <a:r>
                        <a:rPr lang="ru-RU" sz="1000" kern="1200" baseline="0" dirty="0" smtClean="0"/>
                        <a:t> </a:t>
                      </a:r>
                      <a:r>
                        <a:rPr lang="ru-RU" sz="1000" kern="1200" baseline="0" dirty="0" err="1" smtClean="0"/>
                        <a:t>заңды</a:t>
                      </a:r>
                      <a:r>
                        <a:rPr lang="ru-RU" sz="1000" kern="1200" baseline="0" dirty="0" smtClean="0"/>
                        <a:t> </a:t>
                      </a:r>
                      <a:r>
                        <a:rPr lang="ru-RU" sz="1000" kern="1200" baseline="0" dirty="0" err="1" smtClean="0"/>
                        <a:t>тұлғасының</a:t>
                      </a:r>
                      <a:r>
                        <a:rPr lang="ru-RU" sz="1000" kern="1200" baseline="0" dirty="0" smtClean="0"/>
                        <a:t> </a:t>
                      </a:r>
                      <a:r>
                        <a:rPr lang="ru-RU" sz="1000" kern="1200" baseline="0" dirty="0" err="1" smtClean="0"/>
                        <a:t>Қазақстан</a:t>
                      </a:r>
                      <a:r>
                        <a:rPr lang="ru-RU" sz="1000" kern="1200" baseline="0" dirty="0" smtClean="0"/>
                        <a:t> </a:t>
                      </a:r>
                      <a:r>
                        <a:rPr lang="ru-RU" sz="1000" kern="1200" baseline="0" dirty="0" err="1" smtClean="0"/>
                        <a:t>Республикасы</a:t>
                      </a:r>
                      <a:r>
                        <a:rPr lang="ru-RU" sz="1000" kern="1200" baseline="0" dirty="0" smtClean="0"/>
                        <a:t> </a:t>
                      </a:r>
                      <a:r>
                        <a:rPr lang="ru-RU" sz="1000" kern="1200" baseline="0" dirty="0" err="1" smtClean="0"/>
                        <a:t>заңды</a:t>
                      </a:r>
                      <a:r>
                        <a:rPr lang="ru-RU" sz="1000" kern="1200" baseline="0" dirty="0" smtClean="0"/>
                        <a:t> </a:t>
                      </a:r>
                      <a:r>
                        <a:rPr lang="ru-RU" sz="1000" kern="1200" baseline="0" dirty="0" err="1" smtClean="0"/>
                        <a:t>тұлғасының</a:t>
                      </a:r>
                      <a:r>
                        <a:rPr lang="ru-RU" sz="1000" kern="1200" baseline="0" dirty="0" smtClean="0"/>
                        <a:t> </a:t>
                      </a:r>
                      <a:r>
                        <a:rPr lang="ru-RU" sz="1000" kern="1200" baseline="0" dirty="0" err="1" smtClean="0"/>
                        <a:t>құрылтайшысы</a:t>
                      </a:r>
                      <a:r>
                        <a:rPr lang="ru-RU" sz="1000" kern="1200" baseline="0" dirty="0" smtClean="0"/>
                        <a:t> </a:t>
                      </a:r>
                      <a:r>
                        <a:rPr lang="ru-RU" sz="1000" kern="1200" baseline="0" dirty="0" err="1" smtClean="0"/>
                        <a:t>және</a:t>
                      </a:r>
                      <a:r>
                        <a:rPr lang="ru-RU" sz="1000" kern="1200" baseline="0" dirty="0" smtClean="0"/>
                        <a:t> (</a:t>
                      </a:r>
                      <a:r>
                        <a:rPr lang="ru-RU" sz="1000" kern="1200" baseline="0" dirty="0" err="1" smtClean="0"/>
                        <a:t>немесе</a:t>
                      </a:r>
                      <a:r>
                        <a:rPr lang="ru-RU" sz="1000" kern="1200" baseline="0" dirty="0" smtClean="0"/>
                        <a:t>) </a:t>
                      </a:r>
                      <a:r>
                        <a:rPr lang="ru-RU" sz="1000" kern="1200" baseline="0" dirty="0" err="1" smtClean="0"/>
                        <a:t>қатысушысы</a:t>
                      </a:r>
                      <a:r>
                        <a:rPr lang="ru-RU" sz="1000" kern="1200" baseline="0" dirty="0" smtClean="0"/>
                        <a:t> (</a:t>
                      </a:r>
                      <a:r>
                        <a:rPr lang="ru-RU" sz="1000" kern="1200" baseline="0" dirty="0" err="1" smtClean="0"/>
                        <a:t>акционері</a:t>
                      </a:r>
                      <a:r>
                        <a:rPr lang="ru-RU" sz="1000" kern="1200" baseline="0" dirty="0" smtClean="0"/>
                        <a:t>) </a:t>
                      </a:r>
                      <a:r>
                        <a:rPr lang="ru-RU" sz="1000" kern="1200" baseline="0" dirty="0" err="1" smtClean="0"/>
                        <a:t>ретінде</a:t>
                      </a:r>
                      <a:r>
                        <a:rPr lang="ru-RU" sz="1000" kern="1200" baseline="0" dirty="0" smtClean="0"/>
                        <a:t> </a:t>
                      </a:r>
                      <a:r>
                        <a:rPr lang="ru-RU" sz="1000" kern="1200" baseline="0" dirty="0" err="1" smtClean="0"/>
                        <a:t>қатысуы</a:t>
                      </a:r>
                      <a:r>
                        <a:rPr lang="ru-RU" sz="1000" kern="1200" baseline="0" dirty="0" smtClean="0"/>
                        <a:t> 26% - дан </a:t>
                      </a:r>
                      <a:r>
                        <a:rPr lang="ru-RU" sz="1000" kern="1200" baseline="0" dirty="0" err="1" smtClean="0"/>
                        <a:t>аспайды</a:t>
                      </a:r>
                      <a:r>
                        <a:rPr lang="ru-RU" sz="1000" kern="1200" baseline="0" dirty="0" smtClean="0"/>
                        <a:t> </a:t>
                      </a:r>
                      <a:r>
                        <a:rPr lang="ru-RU" sz="1000" kern="1200" baseline="0" dirty="0" err="1" smtClean="0"/>
                        <a:t>және</a:t>
                      </a:r>
                      <a:r>
                        <a:rPr lang="ru-RU" sz="1000" kern="1200" baseline="0" dirty="0" smtClean="0"/>
                        <a:t> </a:t>
                      </a:r>
                      <a:r>
                        <a:rPr lang="ru-RU" sz="1000" kern="1200" baseline="0" dirty="0" err="1" smtClean="0"/>
                        <a:t>мұндай</a:t>
                      </a:r>
                      <a:r>
                        <a:rPr lang="ru-RU" sz="1000" kern="1200" baseline="0" dirty="0" smtClean="0"/>
                        <a:t> </a:t>
                      </a:r>
                      <a:r>
                        <a:rPr lang="ru-RU" sz="1000" kern="1200" baseline="0" dirty="0" err="1" smtClean="0"/>
                        <a:t>қатысу</a:t>
                      </a:r>
                      <a:r>
                        <a:rPr lang="ru-RU" sz="1000" kern="1200" baseline="0" dirty="0" smtClean="0"/>
                        <a:t> </a:t>
                      </a:r>
                      <a:r>
                        <a:rPr lang="ru-RU" sz="1000" kern="1200" baseline="0" dirty="0" err="1" smtClean="0"/>
                        <a:t>инвестициялық</a:t>
                      </a:r>
                      <a:r>
                        <a:rPr lang="ru-RU" sz="1000" kern="1200" baseline="0" dirty="0" smtClean="0"/>
                        <a:t> </a:t>
                      </a:r>
                      <a:r>
                        <a:rPr lang="ru-RU" sz="1000" kern="1200" baseline="0" dirty="0" err="1" smtClean="0"/>
                        <a:t>келісімшарт</a:t>
                      </a:r>
                      <a:r>
                        <a:rPr lang="ru-RU" sz="1000" kern="1200" baseline="0" dirty="0" smtClean="0"/>
                        <a:t> </a:t>
                      </a:r>
                      <a:r>
                        <a:rPr lang="ru-RU" sz="1000" kern="1200" baseline="0" dirty="0" err="1" smtClean="0"/>
                        <a:t>тіркелген</a:t>
                      </a:r>
                      <a:r>
                        <a:rPr lang="ru-RU" sz="1000" kern="1200" baseline="0" dirty="0" smtClean="0"/>
                        <a:t> </a:t>
                      </a:r>
                      <a:r>
                        <a:rPr lang="ru-RU" sz="1000" kern="1200" baseline="0" dirty="0" err="1" smtClean="0"/>
                        <a:t>кезден</a:t>
                      </a:r>
                      <a:r>
                        <a:rPr lang="ru-RU" sz="1000" kern="1200" baseline="0" dirty="0" smtClean="0"/>
                        <a:t> </a:t>
                      </a:r>
                      <a:r>
                        <a:rPr lang="ru-RU" sz="1000" kern="1200" baseline="0" dirty="0" err="1" smtClean="0"/>
                        <a:t>бастап</a:t>
                      </a:r>
                      <a:r>
                        <a:rPr lang="ru-RU" sz="1000" kern="1200" baseline="0" dirty="0" smtClean="0"/>
                        <a:t> 5 </a:t>
                      </a:r>
                      <a:r>
                        <a:rPr lang="ru-RU" sz="1000" kern="1200" baseline="0" dirty="0" err="1" smtClean="0"/>
                        <a:t>жылдан</a:t>
                      </a:r>
                      <a:r>
                        <a:rPr lang="ru-RU" sz="1000" kern="1200" baseline="0" dirty="0" smtClean="0"/>
                        <a:t> </a:t>
                      </a:r>
                      <a:r>
                        <a:rPr lang="ru-RU" sz="1000" kern="1200" baseline="0" dirty="0" err="1" smtClean="0"/>
                        <a:t>аспайды</a:t>
                      </a:r>
                      <a:r>
                        <a:rPr lang="ru-RU" sz="1000" kern="1200" baseline="0" dirty="0" smtClean="0"/>
                        <a:t>. </a:t>
                      </a:r>
                      <a:r>
                        <a:rPr lang="ru-RU" sz="1000" kern="1200" baseline="0" dirty="0" err="1" smtClean="0"/>
                        <a:t>Ерекшелік-мемлекеттің</a:t>
                      </a:r>
                      <a:r>
                        <a:rPr lang="ru-RU" sz="1000" kern="1200" baseline="0" dirty="0" smtClean="0"/>
                        <a:t> </a:t>
                      </a:r>
                      <a:r>
                        <a:rPr lang="ru-RU" sz="1000" kern="1200" baseline="0" dirty="0" err="1" smtClean="0"/>
                        <a:t>немесе</a:t>
                      </a:r>
                      <a:r>
                        <a:rPr lang="ru-RU" sz="1000" kern="1200" baseline="0" dirty="0" smtClean="0"/>
                        <a:t> </a:t>
                      </a:r>
                      <a:r>
                        <a:rPr lang="ru-RU" sz="1000" kern="1200" baseline="0" dirty="0" err="1" smtClean="0"/>
                        <a:t>квазигос</a:t>
                      </a:r>
                      <a:r>
                        <a:rPr lang="ru-RU" sz="1000" kern="1200" baseline="0" dirty="0" smtClean="0"/>
                        <a:t> </a:t>
                      </a:r>
                      <a:r>
                        <a:rPr lang="ru-RU" sz="1000" kern="1200" baseline="0" dirty="0" err="1" smtClean="0"/>
                        <a:t>субъектісінің</a:t>
                      </a:r>
                      <a:r>
                        <a:rPr lang="ru-RU" sz="1000" kern="1200" baseline="0" dirty="0" smtClean="0"/>
                        <a:t> </a:t>
                      </a:r>
                      <a:r>
                        <a:rPr lang="ru-RU" sz="1000" kern="1200" baseline="0" dirty="0" err="1" smtClean="0"/>
                        <a:t>қатысу</a:t>
                      </a:r>
                      <a:r>
                        <a:rPr lang="ru-RU" sz="1000" kern="1200" baseline="0" dirty="0" smtClean="0"/>
                        <a:t> </a:t>
                      </a:r>
                      <a:r>
                        <a:rPr lang="ru-RU" sz="1000" kern="1200" baseline="0" dirty="0" err="1" smtClean="0"/>
                        <a:t>үлесі</a:t>
                      </a:r>
                      <a:r>
                        <a:rPr lang="ru-RU" sz="1000" kern="1200" baseline="0" dirty="0" smtClean="0"/>
                        <a:t> </a:t>
                      </a:r>
                      <a:r>
                        <a:rPr lang="ru-RU" sz="1000" kern="1200" baseline="0" dirty="0" err="1" smtClean="0"/>
                        <a:t>шартымен</a:t>
                      </a:r>
                      <a:r>
                        <a:rPr lang="ru-RU" sz="1000" kern="1200" baseline="0" dirty="0" smtClean="0"/>
                        <a:t> </a:t>
                      </a:r>
                      <a:r>
                        <a:rPr lang="ru-RU" sz="1000" kern="1200" baseline="0" dirty="0" err="1" smtClean="0"/>
                        <a:t>көмір</a:t>
                      </a:r>
                      <a:r>
                        <a:rPr lang="ru-RU" sz="1000" kern="1200" baseline="0" dirty="0" smtClean="0"/>
                        <a:t> </a:t>
                      </a:r>
                      <a:r>
                        <a:rPr lang="ru-RU" sz="1000" kern="1200" baseline="0" dirty="0" err="1" smtClean="0"/>
                        <a:t>қабаттарының</a:t>
                      </a:r>
                      <a:r>
                        <a:rPr lang="ru-RU" sz="1000" kern="1200" baseline="0" dirty="0" smtClean="0"/>
                        <a:t> </a:t>
                      </a:r>
                      <a:r>
                        <a:rPr lang="ru-RU" sz="1000" kern="1200" baseline="0" dirty="0" err="1" smtClean="0"/>
                        <a:t>метанын</a:t>
                      </a:r>
                      <a:r>
                        <a:rPr lang="ru-RU" sz="1000" kern="1200" baseline="0" dirty="0" smtClean="0"/>
                        <a:t> </a:t>
                      </a:r>
                      <a:r>
                        <a:rPr lang="ru-RU" sz="1000" kern="1200" baseline="0" dirty="0" err="1" smtClean="0"/>
                        <a:t>өндіру</a:t>
                      </a:r>
                      <a:r>
                        <a:rPr lang="ru-RU" sz="1000" kern="1200" baseline="0" dirty="0" smtClean="0"/>
                        <a:t> </a:t>
                      </a:r>
                      <a:r>
                        <a:rPr lang="ru-RU" sz="1000" kern="1200" baseline="0" dirty="0" err="1" smtClean="0"/>
                        <a:t>жөніндегі</a:t>
                      </a:r>
                      <a:r>
                        <a:rPr lang="ru-RU" sz="1000" kern="1200" baseline="0" dirty="0" smtClean="0"/>
                        <a:t> </a:t>
                      </a:r>
                      <a:r>
                        <a:rPr lang="ru-RU" sz="1000" kern="1200" baseline="0" dirty="0" err="1" smtClean="0"/>
                        <a:t>жоба</a:t>
                      </a:r>
                      <a:r>
                        <a:rPr lang="ru-RU" sz="1000" kern="1200" baseline="0" dirty="0" smtClean="0"/>
                        <a:t>. 50% - дан </a:t>
                      </a:r>
                      <a:r>
                        <a:rPr lang="ru-RU" sz="1000" kern="1200" baseline="0" dirty="0" err="1" smtClean="0"/>
                        <a:t>артық</a:t>
                      </a:r>
                      <a:r>
                        <a:rPr lang="ru-RU" sz="1000" kern="1200" baseline="0" dirty="0" smtClean="0"/>
                        <a:t> </a:t>
                      </a:r>
                      <a:r>
                        <a:rPr lang="ru-RU" sz="1000" kern="1200" baseline="0" dirty="0" err="1" smtClean="0"/>
                        <a:t>емес</a:t>
                      </a:r>
                      <a:r>
                        <a:rPr lang="ru-RU" sz="1000" kern="1200" baseline="0" dirty="0" smtClean="0"/>
                        <a:t>.,</a:t>
                      </a:r>
                    </a:p>
                    <a:p>
                      <a:pPr marL="171450" lvl="0" indent="-171450" algn="just">
                        <a:buFont typeface="Arial" panose="020B0604020202020204" pitchFamily="34" charset="0"/>
                        <a:buChar char="•"/>
                      </a:pPr>
                      <a:r>
                        <a:rPr lang="ru-RU" sz="1000" kern="1200" dirty="0" err="1" smtClean="0"/>
                        <a:t>лизингтік</a:t>
                      </a:r>
                      <a:r>
                        <a:rPr lang="ru-RU" sz="1000" kern="1200" dirty="0" smtClean="0"/>
                        <a:t> </a:t>
                      </a:r>
                      <a:r>
                        <a:rPr lang="ru-RU" sz="1000" kern="1200" dirty="0" err="1" smtClean="0"/>
                        <a:t>қаржыландыруды</a:t>
                      </a:r>
                      <a:r>
                        <a:rPr lang="ru-RU" sz="1000" kern="1200" dirty="0" smtClean="0"/>
                        <a:t> </a:t>
                      </a:r>
                      <a:r>
                        <a:rPr lang="ru-RU" sz="1000" kern="1200" dirty="0" err="1" smtClean="0"/>
                        <a:t>және</a:t>
                      </a:r>
                      <a:r>
                        <a:rPr lang="ru-RU" sz="1000" kern="1200" dirty="0" smtClean="0"/>
                        <a:t> кредит </a:t>
                      </a:r>
                      <a:r>
                        <a:rPr lang="ru-RU" sz="1000" kern="1200" dirty="0" err="1" smtClean="0"/>
                        <a:t>беруді</a:t>
                      </a:r>
                      <a:r>
                        <a:rPr lang="ru-RU" sz="1000" kern="1200" dirty="0" smtClean="0"/>
                        <a:t> </a:t>
                      </a:r>
                      <a:r>
                        <a:rPr lang="ru-RU" sz="1000" kern="1200" dirty="0" err="1" smtClean="0"/>
                        <a:t>қоса</a:t>
                      </a:r>
                      <a:r>
                        <a:rPr lang="ru-RU" sz="1000" kern="1200" dirty="0" smtClean="0"/>
                        <a:t> </a:t>
                      </a:r>
                      <a:r>
                        <a:rPr lang="ru-RU" sz="1000" kern="1200" dirty="0" err="1" smtClean="0"/>
                        <a:t>алғанда</a:t>
                      </a:r>
                      <a:r>
                        <a:rPr lang="ru-RU" sz="1000" kern="1200" dirty="0" smtClean="0"/>
                        <a:t>, </a:t>
                      </a:r>
                      <a:r>
                        <a:rPr lang="ru-RU" sz="1000" kern="1200" dirty="0" err="1" smtClean="0"/>
                        <a:t>қайтарымдылық</a:t>
                      </a:r>
                      <a:r>
                        <a:rPr lang="ru-RU" sz="1000" kern="1200" dirty="0" smtClean="0"/>
                        <a:t>, </a:t>
                      </a:r>
                      <a:r>
                        <a:rPr lang="ru-RU" sz="1000" kern="1200" dirty="0" err="1" smtClean="0"/>
                        <a:t>мерзімділік</a:t>
                      </a:r>
                      <a:r>
                        <a:rPr lang="ru-RU" sz="1000" kern="1200" dirty="0" smtClean="0"/>
                        <a:t> </a:t>
                      </a:r>
                      <a:r>
                        <a:rPr lang="ru-RU" sz="1000" kern="1200" dirty="0" err="1" smtClean="0"/>
                        <a:t>және</a:t>
                      </a:r>
                      <a:r>
                        <a:rPr lang="ru-RU" sz="1000" kern="1200" dirty="0" smtClean="0"/>
                        <a:t> </a:t>
                      </a:r>
                      <a:r>
                        <a:rPr lang="ru-RU" sz="1000" kern="1200" dirty="0" err="1" smtClean="0"/>
                        <a:t>ақылылық</a:t>
                      </a:r>
                      <a:r>
                        <a:rPr lang="ru-RU" sz="1000" kern="1200" dirty="0" smtClean="0"/>
                        <a:t> </a:t>
                      </a:r>
                      <a:r>
                        <a:rPr lang="ru-RU" sz="1000" kern="1200" dirty="0" err="1" smtClean="0"/>
                        <a:t>шарттарында</a:t>
                      </a:r>
                      <a:r>
                        <a:rPr lang="ru-RU" sz="1000" kern="1200" dirty="0" smtClean="0"/>
                        <a:t> </a:t>
                      </a:r>
                      <a:r>
                        <a:rPr lang="ru-RU" sz="1000" kern="1200" dirty="0" err="1" smtClean="0"/>
                        <a:t>бөлінетін</a:t>
                      </a:r>
                      <a:r>
                        <a:rPr lang="ru-RU" sz="1000" kern="1200" dirty="0" smtClean="0"/>
                        <a:t> </a:t>
                      </a:r>
                      <a:r>
                        <a:rPr lang="ru-RU" sz="1000" kern="1200" dirty="0" err="1" smtClean="0"/>
                        <a:t>ақшаны</a:t>
                      </a:r>
                      <a:r>
                        <a:rPr lang="ru-RU" sz="1000" kern="1200" dirty="0" smtClean="0"/>
                        <a:t> </a:t>
                      </a:r>
                      <a:r>
                        <a:rPr lang="ru-RU" sz="1000" kern="1200" dirty="0" err="1" smtClean="0"/>
                        <a:t>қоспағанда</a:t>
                      </a:r>
                      <a:r>
                        <a:rPr lang="ru-RU" sz="1000" kern="1200" dirty="0" smtClean="0"/>
                        <a:t>, </a:t>
                      </a:r>
                      <a:r>
                        <a:rPr lang="ru-RU" sz="1000" kern="1200" dirty="0" err="1" smtClean="0"/>
                        <a:t>қаржыландыру</a:t>
                      </a:r>
                      <a:r>
                        <a:rPr lang="ru-RU" sz="1000" kern="1200" dirty="0" smtClean="0"/>
                        <a:t> </a:t>
                      </a:r>
                      <a:r>
                        <a:rPr lang="ru-RU" sz="1000" kern="1200" dirty="0" err="1" smtClean="0"/>
                        <a:t>көздері</a:t>
                      </a:r>
                      <a:r>
                        <a:rPr lang="ru-RU" sz="1000" kern="1200" dirty="0" smtClean="0"/>
                        <a:t> не </a:t>
                      </a:r>
                      <a:r>
                        <a:rPr lang="ru-RU" sz="1000" kern="1200" dirty="0" err="1" smtClean="0"/>
                        <a:t>кепілдіктері</a:t>
                      </a:r>
                      <a:r>
                        <a:rPr lang="ru-RU" sz="1000" kern="1200" dirty="0" smtClean="0"/>
                        <a:t> </a:t>
                      </a:r>
                      <a:r>
                        <a:rPr lang="ru-RU" sz="1000" kern="1200" dirty="0" err="1" smtClean="0"/>
                        <a:t>ретінде</a:t>
                      </a:r>
                      <a:r>
                        <a:rPr lang="ru-RU" sz="1000" kern="1200" dirty="0" smtClean="0"/>
                        <a:t> бюджет </a:t>
                      </a:r>
                      <a:r>
                        <a:rPr lang="ru-RU" sz="1000" kern="1200" dirty="0" err="1" smtClean="0"/>
                        <a:t>қаражаты</a:t>
                      </a:r>
                      <a:r>
                        <a:rPr lang="ru-RU" sz="1000" kern="1200" dirty="0" smtClean="0"/>
                        <a:t> </a:t>
                      </a:r>
                      <a:r>
                        <a:rPr lang="ru-RU" sz="1000" kern="1200" dirty="0" err="1" smtClean="0"/>
                        <a:t>тартылмайды</a:t>
                      </a:r>
                      <a:r>
                        <a:rPr lang="ru-RU" sz="1000" kern="1200" dirty="0" smtClean="0"/>
                        <a:t>.;</a:t>
                      </a:r>
                    </a:p>
                    <a:p>
                      <a:pPr marL="171450" lvl="0" indent="-171450" algn="just">
                        <a:buFont typeface="Arial" panose="020B0604020202020204" pitchFamily="34" charset="0"/>
                        <a:buChar char="•"/>
                      </a:pPr>
                      <a:r>
                        <a:rPr lang="ru-RU" sz="1000" kern="1200" baseline="0" dirty="0" err="1" smtClean="0"/>
                        <a:t>инвестициялық</a:t>
                      </a:r>
                      <a:r>
                        <a:rPr lang="ru-RU" sz="1000" kern="1200" baseline="0" dirty="0" smtClean="0"/>
                        <a:t> </a:t>
                      </a:r>
                      <a:r>
                        <a:rPr lang="ru-RU" sz="1000" kern="1200" baseline="0" dirty="0" err="1" smtClean="0"/>
                        <a:t>қызмет</a:t>
                      </a:r>
                      <a:r>
                        <a:rPr lang="ru-RU" sz="1000" kern="1200" baseline="0" dirty="0" smtClean="0"/>
                        <a:t> </a:t>
                      </a:r>
                      <a:r>
                        <a:rPr lang="ru-RU" sz="1000" kern="1200" baseline="0" dirty="0" err="1" smtClean="0"/>
                        <a:t>мемлекеттік-жекешелік</a:t>
                      </a:r>
                      <a:r>
                        <a:rPr lang="ru-RU" sz="1000" kern="1200" baseline="0" dirty="0" smtClean="0"/>
                        <a:t> </a:t>
                      </a:r>
                      <a:r>
                        <a:rPr lang="ru-RU" sz="1000" kern="1200" baseline="0" dirty="0" err="1" smtClean="0"/>
                        <a:t>әріптестік</a:t>
                      </a:r>
                      <a:r>
                        <a:rPr lang="ru-RU" sz="1000" kern="1200" baseline="0" dirty="0" smtClean="0"/>
                        <a:t> </a:t>
                      </a:r>
                      <a:r>
                        <a:rPr lang="ru-RU" sz="1000" kern="1200" baseline="0" dirty="0" err="1" smtClean="0"/>
                        <a:t>шарты</a:t>
                      </a:r>
                      <a:r>
                        <a:rPr lang="ru-RU" sz="1000" kern="1200" baseline="0" dirty="0" smtClean="0"/>
                        <a:t>, </a:t>
                      </a:r>
                      <a:r>
                        <a:rPr lang="ru-RU" sz="1000" kern="1200" baseline="0" dirty="0" err="1" smtClean="0"/>
                        <a:t>оның</a:t>
                      </a:r>
                      <a:r>
                        <a:rPr lang="ru-RU" sz="1000" kern="1200" baseline="0" dirty="0" smtClean="0"/>
                        <a:t> </a:t>
                      </a:r>
                      <a:r>
                        <a:rPr lang="ru-RU" sz="1000" kern="1200" baseline="0" dirty="0" err="1" smtClean="0"/>
                        <a:t>ішінде</a:t>
                      </a:r>
                      <a:r>
                        <a:rPr lang="ru-RU" sz="1000" kern="1200" baseline="0" dirty="0" smtClean="0"/>
                        <a:t> концессия </a:t>
                      </a:r>
                      <a:r>
                        <a:rPr lang="ru-RU" sz="1000" kern="1200" baseline="0" dirty="0" err="1" smtClean="0"/>
                        <a:t>шарты</a:t>
                      </a:r>
                      <a:r>
                        <a:rPr lang="ru-RU" sz="1000" kern="1200" baseline="0" dirty="0" smtClean="0"/>
                        <a:t> </a:t>
                      </a:r>
                      <a:r>
                        <a:rPr lang="ru-RU" sz="1000" kern="1200" baseline="0" dirty="0" err="1" smtClean="0"/>
                        <a:t>шеңберінде</a:t>
                      </a:r>
                      <a:r>
                        <a:rPr lang="ru-RU" sz="1000" kern="1200" baseline="0" dirty="0" smtClean="0"/>
                        <a:t> </a:t>
                      </a:r>
                      <a:r>
                        <a:rPr lang="ru-RU" sz="1000" kern="1200" baseline="0" dirty="0" err="1" smtClean="0"/>
                        <a:t>жүзеге</a:t>
                      </a:r>
                      <a:r>
                        <a:rPr lang="ru-RU" sz="1000" kern="1200" baseline="0" dirty="0" smtClean="0"/>
                        <a:t> </a:t>
                      </a:r>
                      <a:r>
                        <a:rPr lang="ru-RU" sz="1000" kern="1200" baseline="0" dirty="0" err="1" smtClean="0"/>
                        <a:t>асырылмайды</a:t>
                      </a:r>
                      <a:r>
                        <a:rPr lang="ru-RU" sz="1000" kern="1200" baseline="0" dirty="0" smtClean="0"/>
                        <a:t>.</a:t>
                      </a:r>
                      <a:endParaRPr lang="ru-RU" sz="1000" b="0" i="1" kern="1200" baseline="0" dirty="0">
                        <a:solidFill>
                          <a:srgbClr val="5B9BD5">
                            <a:lumMod val="50000"/>
                          </a:srgbClr>
                        </a:solidFill>
                        <a:latin typeface="+mn-lt"/>
                        <a:ea typeface="+mn-ea"/>
                        <a:cs typeface="+mn-cs"/>
                      </a:endParaRPr>
                    </a:p>
                  </a:txBody>
                  <a:tcPr/>
                </a:tc>
                <a:extLst>
                  <a:ext uri="{0D108BD9-81ED-4DB2-BD59-A6C34878D82A}">
                    <a16:rowId xmlns:a16="http://schemas.microsoft.com/office/drawing/2014/main" val="10003"/>
                  </a:ext>
                </a:extLst>
              </a:tr>
              <a:tr h="2158942">
                <a:tc vMerge="1">
                  <a:txBody>
                    <a:bodyPr/>
                    <a:lstStyle/>
                    <a:p>
                      <a:endParaRPr lang="ru-RU" sz="1600" i="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kern="1200" dirty="0" err="1" smtClean="0"/>
                        <a:t>Жұмыс</a:t>
                      </a:r>
                      <a:r>
                        <a:rPr lang="ru-RU" sz="1400" kern="1200" dirty="0" smtClean="0"/>
                        <a:t> </a:t>
                      </a:r>
                      <a:r>
                        <a:rPr lang="ru-RU" sz="1400" kern="1200" dirty="0" err="1" smtClean="0"/>
                        <a:t>істеп</a:t>
                      </a:r>
                      <a:r>
                        <a:rPr lang="ru-RU" sz="1400" kern="1200" dirty="0" smtClean="0"/>
                        <a:t> </a:t>
                      </a:r>
                      <a:r>
                        <a:rPr lang="ru-RU" sz="1400" kern="1200" dirty="0" err="1" smtClean="0"/>
                        <a:t>тұрған</a:t>
                      </a:r>
                      <a:r>
                        <a:rPr lang="ru-RU" sz="1400" kern="1200" dirty="0" smtClean="0"/>
                        <a:t> </a:t>
                      </a:r>
                      <a:r>
                        <a:rPr lang="ru-RU" sz="1400" kern="1200" dirty="0" err="1" smtClean="0"/>
                        <a:t>өндірістерді</a:t>
                      </a:r>
                      <a:r>
                        <a:rPr lang="ru-RU" sz="1400" kern="1200" dirty="0" smtClean="0"/>
                        <a:t> </a:t>
                      </a:r>
                      <a:r>
                        <a:rPr lang="ru-RU" sz="1400" kern="1200" dirty="0" err="1" smtClean="0"/>
                        <a:t>кеңейту</a:t>
                      </a:r>
                      <a:r>
                        <a:rPr lang="ru-RU" sz="1400" kern="1200" dirty="0" smtClean="0"/>
                        <a:t> </a:t>
                      </a:r>
                      <a:r>
                        <a:rPr lang="ru-RU" sz="1400" kern="1200" dirty="0" err="1" smtClean="0"/>
                        <a:t>немесе</a:t>
                      </a:r>
                      <a:r>
                        <a:rPr lang="ru-RU" sz="1400" kern="1200" dirty="0" smtClean="0"/>
                        <a:t> </a:t>
                      </a:r>
                      <a:r>
                        <a:rPr lang="ru-RU" sz="1400" kern="1200" dirty="0" err="1" smtClean="0"/>
                        <a:t>жаңарту</a:t>
                      </a:r>
                      <a:r>
                        <a:rPr lang="ru-RU" sz="1400" kern="1200" dirty="0" smtClean="0"/>
                        <a:t>, </a:t>
                      </a:r>
                      <a:r>
                        <a:rPr lang="ru-RU" sz="900" kern="1200" dirty="0" smtClean="0"/>
                        <a:t>(</a:t>
                      </a:r>
                      <a:r>
                        <a:rPr lang="ru-RU" sz="900" kern="1200" dirty="0" err="1" smtClean="0"/>
                        <a:t>негізгі</a:t>
                      </a:r>
                      <a:r>
                        <a:rPr lang="ru-RU" sz="900" kern="1200" dirty="0" smtClean="0"/>
                        <a:t> </a:t>
                      </a:r>
                      <a:r>
                        <a:rPr lang="ru-RU" sz="900" kern="1200" dirty="0" err="1" smtClean="0"/>
                        <a:t>құралдардың</a:t>
                      </a:r>
                      <a:r>
                        <a:rPr lang="ru-RU" sz="900" kern="1200" dirty="0" smtClean="0"/>
                        <a:t> </a:t>
                      </a:r>
                      <a:r>
                        <a:rPr lang="ru-RU" sz="900" kern="1200" dirty="0" err="1" smtClean="0"/>
                        <a:t>өзгеруі</a:t>
                      </a:r>
                      <a:r>
                        <a:rPr lang="ru-RU" sz="900" kern="1200" dirty="0" smtClean="0"/>
                        <a:t>, </a:t>
                      </a:r>
                      <a:r>
                        <a:rPr lang="ru-RU" sz="900" kern="1200" dirty="0" err="1" smtClean="0"/>
                        <a:t>оның</a:t>
                      </a:r>
                      <a:r>
                        <a:rPr lang="ru-RU" sz="900" kern="1200" dirty="0" smtClean="0"/>
                        <a:t> </a:t>
                      </a:r>
                      <a:r>
                        <a:rPr lang="ru-RU" sz="900" kern="1200" dirty="0" err="1" smtClean="0"/>
                        <a:t>ішінде</a:t>
                      </a:r>
                      <a:r>
                        <a:rPr lang="ru-RU" sz="900" kern="1200" dirty="0" smtClean="0"/>
                        <a:t> </a:t>
                      </a:r>
                      <a:r>
                        <a:rPr lang="ru-RU" sz="900" kern="1200" dirty="0" err="1" smtClean="0"/>
                        <a:t>жаңартылуы</a:t>
                      </a:r>
                      <a:r>
                        <a:rPr lang="ru-RU" sz="900" kern="1200" dirty="0" smtClean="0"/>
                        <a:t>)</a:t>
                      </a:r>
                      <a:r>
                        <a:rPr lang="ru-RU" sz="900" kern="1200" baseline="0" dirty="0" smtClean="0"/>
                        <a:t> </a:t>
                      </a:r>
                      <a:r>
                        <a:rPr lang="ru-RU" sz="1200" kern="1200" baseline="0" dirty="0"/>
                        <a:t>– </a:t>
                      </a:r>
                      <a:r>
                        <a:rPr lang="ru-RU" sz="1400" kern="1200" dirty="0" smtClean="0"/>
                        <a:t>ҚАЙТА ЖАҢАРТУ, ЖАҢҒЫРТУ</a:t>
                      </a:r>
                      <a:endParaRPr lang="ru-RU" sz="1400" b="1" kern="1200" dirty="0">
                        <a:solidFill>
                          <a:srgbClr val="FF0000"/>
                        </a:solidFill>
                        <a:latin typeface="+mn-lt"/>
                        <a:ea typeface="+mn-ea"/>
                        <a:cs typeface="+mn-cs"/>
                      </a:endParaRPr>
                    </a:p>
                  </a:txBody>
                  <a:tcPr/>
                </a:tc>
                <a:tc>
                  <a:txBody>
                    <a:bodyPr/>
                    <a:lstStyle/>
                    <a:p>
                      <a:r>
                        <a:rPr lang="ru-RU" sz="1400" kern="1200" dirty="0" err="1" smtClean="0"/>
                        <a:t>Заңды</a:t>
                      </a:r>
                      <a:r>
                        <a:rPr lang="ru-RU" sz="1400" kern="1200" dirty="0" smtClean="0"/>
                        <a:t> </a:t>
                      </a:r>
                      <a:r>
                        <a:rPr lang="ru-RU" sz="1400" kern="1200" dirty="0" err="1" smtClean="0"/>
                        <a:t>тұлға</a:t>
                      </a:r>
                      <a:r>
                        <a:rPr lang="ru-RU" sz="1400" kern="1200" dirty="0" smtClean="0"/>
                        <a:t>/</a:t>
                      </a:r>
                      <a:r>
                        <a:rPr lang="ru-RU" sz="1400" kern="1200" dirty="0" err="1" smtClean="0"/>
                        <a:t>Қ</a:t>
                      </a:r>
                      <a:r>
                        <a:rPr lang="ru-RU" sz="1000" kern="1200" dirty="0" err="1" smtClean="0"/>
                        <a:t>ызметтің</a:t>
                      </a:r>
                      <a:r>
                        <a:rPr lang="ru-RU" sz="1000" kern="1200" dirty="0" smtClean="0"/>
                        <a:t> </a:t>
                      </a:r>
                      <a:r>
                        <a:rPr lang="ru-RU" sz="1000" kern="1200" dirty="0" err="1" smtClean="0"/>
                        <a:t>басым</a:t>
                      </a:r>
                      <a:r>
                        <a:rPr lang="ru-RU" sz="1000" kern="1200" dirty="0" smtClean="0"/>
                        <a:t> </a:t>
                      </a:r>
                      <a:r>
                        <a:rPr lang="ru-RU" sz="1000" kern="1200" dirty="0" err="1" smtClean="0"/>
                        <a:t>түрлерінің</a:t>
                      </a:r>
                      <a:r>
                        <a:rPr lang="ru-RU" sz="1000" kern="1200" dirty="0" smtClean="0"/>
                        <a:t> </a:t>
                      </a:r>
                      <a:r>
                        <a:rPr lang="ru-RU" sz="1000" kern="1200" dirty="0" err="1" smtClean="0"/>
                        <a:t>тізбесіне</a:t>
                      </a:r>
                      <a:r>
                        <a:rPr lang="ru-RU" sz="1000" kern="1200" dirty="0" smtClean="0"/>
                        <a:t> </a:t>
                      </a:r>
                      <a:r>
                        <a:rPr lang="ru-RU" sz="1000" kern="1200" dirty="0" err="1" smtClean="0"/>
                        <a:t>сәйкес</a:t>
                      </a:r>
                      <a:r>
                        <a:rPr lang="ru-RU" sz="1000" kern="1200" dirty="0" smtClean="0"/>
                        <a:t> (</a:t>
                      </a:r>
                      <a:r>
                        <a:rPr lang="ru-RU" sz="1000" kern="1200" dirty="0" err="1" smtClean="0"/>
                        <a:t>қазақстан</a:t>
                      </a:r>
                      <a:r>
                        <a:rPr lang="ru-RU" sz="1000" kern="1200" dirty="0" smtClean="0"/>
                        <a:t> 14.01.2016 № 13)</a:t>
                      </a:r>
                      <a:endParaRPr lang="ru-RU" sz="1000" kern="1200" dirty="0">
                        <a:solidFill>
                          <a:schemeClr val="accent1">
                            <a:lumMod val="50000"/>
                          </a:schemeClr>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a:t>5,000,000 </a:t>
                      </a:r>
                      <a:r>
                        <a:rPr lang="ru-RU" sz="1400" kern="1200" dirty="0" smtClean="0"/>
                        <a:t>АЕК, </a:t>
                      </a:r>
                      <a:r>
                        <a:rPr lang="ru-RU" sz="1000" kern="1200" dirty="0" err="1" smtClean="0"/>
                        <a:t>инвестициялық</a:t>
                      </a:r>
                      <a:r>
                        <a:rPr lang="ru-RU" sz="1000" kern="1200" dirty="0" smtClean="0"/>
                        <a:t> </a:t>
                      </a:r>
                      <a:r>
                        <a:rPr lang="ru-RU" sz="1000" kern="1200" dirty="0" err="1" smtClean="0"/>
                        <a:t>преференциялар</a:t>
                      </a:r>
                      <a:r>
                        <a:rPr lang="ru-RU" sz="1000" kern="1200" dirty="0" smtClean="0"/>
                        <a:t> </a:t>
                      </a:r>
                      <a:r>
                        <a:rPr lang="ru-RU" sz="1000" kern="1200" dirty="0" err="1" smtClean="0"/>
                        <a:t>беруге</a:t>
                      </a:r>
                      <a:r>
                        <a:rPr lang="ru-RU" sz="1000" kern="1200" dirty="0" smtClean="0"/>
                        <a:t> </a:t>
                      </a:r>
                      <a:r>
                        <a:rPr lang="ru-RU" sz="1000" kern="1200" dirty="0" err="1" smtClean="0"/>
                        <a:t>өтінім</a:t>
                      </a:r>
                      <a:r>
                        <a:rPr lang="ru-RU" sz="1000" kern="1200" dirty="0" smtClean="0"/>
                        <a:t> беру </a:t>
                      </a:r>
                      <a:r>
                        <a:rPr lang="ru-RU" sz="1000" kern="1200" dirty="0" err="1" smtClean="0"/>
                        <a:t>күніне</a:t>
                      </a:r>
                      <a:r>
                        <a:rPr lang="ru-RU" sz="1000" kern="1200" dirty="0" smtClean="0"/>
                        <a:t> </a:t>
                      </a:r>
                      <a:r>
                        <a:rPr lang="ru-RU" sz="1000" kern="1200" dirty="0" err="1" smtClean="0"/>
                        <a:t>белгіленген</a:t>
                      </a:r>
                      <a:endParaRPr lang="ru-RU" sz="1000" dirty="0"/>
                    </a:p>
                  </a:txBody>
                  <a:tcPr/>
                </a:tc>
                <a:tc vMerge="1">
                  <a:txBody>
                    <a:bodyPr/>
                    <a:lstStyle/>
                    <a:p>
                      <a:endParaRPr lang="ru-RU" sz="1200" b="0" i="1" kern="1200" dirty="0">
                        <a:solidFill>
                          <a:srgbClr val="5B9BD5">
                            <a:lumMod val="50000"/>
                          </a:srgbClr>
                        </a:solidFill>
                        <a:latin typeface="+mn-lt"/>
                        <a:ea typeface="+mn-ea"/>
                        <a:cs typeface="+mn-cs"/>
                      </a:endParaRPr>
                    </a:p>
                  </a:txBody>
                  <a:tcPr/>
                </a:tc>
                <a:extLst>
                  <a:ext uri="{0D108BD9-81ED-4DB2-BD59-A6C34878D82A}">
                    <a16:rowId xmlns:a16="http://schemas.microsoft.com/office/drawing/2014/main" val="10004"/>
                  </a:ext>
                </a:extLst>
              </a:tr>
              <a:tr h="1042925">
                <a:tc>
                  <a:txBody>
                    <a:bodyPr/>
                    <a:lstStyle/>
                    <a:p>
                      <a:pPr algn="ctr"/>
                      <a:r>
                        <a:rPr lang="ru-RU" sz="1200" b="1" dirty="0" smtClean="0"/>
                        <a:t>АРНАЙЫ ИНВЕСТИЦИЯЛЫҚ</a:t>
                      </a:r>
                      <a:endParaRPr lang="ru-RU" sz="1200" b="1" i="1" dirty="0">
                        <a:solidFill>
                          <a:srgbClr val="002060"/>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100" kern="1200" dirty="0" smtClean="0"/>
                        <a:t>АЭА </a:t>
                      </a:r>
                      <a:r>
                        <a:rPr lang="ru-RU" sz="1100" kern="1200" dirty="0" err="1" smtClean="0"/>
                        <a:t>қатысушысы</a:t>
                      </a:r>
                      <a:r>
                        <a:rPr lang="ru-RU" sz="1100" kern="1200" dirty="0" smtClean="0"/>
                        <a:t> </a:t>
                      </a:r>
                      <a:r>
                        <a:rPr lang="ru-RU" sz="1100" kern="1200" dirty="0" err="1" smtClean="0"/>
                        <a:t>немесе</a:t>
                      </a:r>
                      <a:r>
                        <a:rPr lang="ru-RU" sz="1100" kern="1200" dirty="0" smtClean="0"/>
                        <a:t> </a:t>
                      </a:r>
                      <a:r>
                        <a:rPr lang="ru-RU" sz="1100" kern="1200" dirty="0" err="1" smtClean="0"/>
                        <a:t>еркін</a:t>
                      </a:r>
                      <a:r>
                        <a:rPr lang="ru-RU" sz="1100" kern="1200" dirty="0" smtClean="0"/>
                        <a:t> </a:t>
                      </a:r>
                      <a:r>
                        <a:rPr lang="ru-RU" sz="1100" kern="1200" dirty="0" err="1" smtClean="0"/>
                        <a:t>қойма</a:t>
                      </a:r>
                      <a:r>
                        <a:rPr lang="ru-RU" sz="1100" kern="1200" dirty="0" smtClean="0"/>
                        <a:t> </a:t>
                      </a:r>
                      <a:r>
                        <a:rPr lang="ru-RU" sz="1100" kern="1200" dirty="0" err="1" smtClean="0"/>
                        <a:t>иесі</a:t>
                      </a:r>
                      <a:r>
                        <a:rPr lang="ru-RU" sz="1100" kern="1200" dirty="0" smtClean="0"/>
                        <a:t> </a:t>
                      </a:r>
                      <a:r>
                        <a:rPr lang="ru-RU" sz="1100" kern="1200" dirty="0" err="1" smtClean="0"/>
                        <a:t>іске</a:t>
                      </a:r>
                      <a:r>
                        <a:rPr lang="ru-RU" sz="1100" kern="1200" dirty="0" smtClean="0"/>
                        <a:t> </a:t>
                      </a:r>
                      <a:r>
                        <a:rPr lang="ru-RU" sz="1100" kern="1200" dirty="0" err="1" smtClean="0"/>
                        <a:t>асырған</a:t>
                      </a:r>
                      <a:r>
                        <a:rPr lang="ru-RU" sz="1100" kern="1200" dirty="0" smtClean="0"/>
                        <a:t> </a:t>
                      </a:r>
                      <a:r>
                        <a:rPr lang="ru-RU" sz="1100" kern="1200" dirty="0" err="1" smtClean="0"/>
                        <a:t>және</a:t>
                      </a:r>
                      <a:r>
                        <a:rPr lang="ru-RU" sz="1100" kern="1200" dirty="0" smtClean="0"/>
                        <a:t> (</a:t>
                      </a:r>
                      <a:r>
                        <a:rPr lang="ru-RU" sz="1100" kern="1200" dirty="0" err="1" smtClean="0"/>
                        <a:t>немесе</a:t>
                      </a:r>
                      <a:r>
                        <a:rPr lang="ru-RU" sz="1100" kern="1200" dirty="0" smtClean="0"/>
                        <a:t>) </a:t>
                      </a:r>
                      <a:r>
                        <a:rPr lang="ru-RU" sz="1100" kern="1200" dirty="0" err="1" smtClean="0"/>
                        <a:t>іске</a:t>
                      </a:r>
                      <a:r>
                        <a:rPr lang="ru-RU" sz="1100" kern="1200" dirty="0" smtClean="0"/>
                        <a:t> </a:t>
                      </a:r>
                      <a:r>
                        <a:rPr lang="ru-RU" sz="1100" kern="1200" dirty="0" err="1" smtClean="0"/>
                        <a:t>асыратын</a:t>
                      </a:r>
                      <a:r>
                        <a:rPr lang="ru-RU" sz="1100" kern="1200" dirty="0" smtClean="0"/>
                        <a:t> </a:t>
                      </a:r>
                      <a:r>
                        <a:rPr lang="ru-RU" sz="1100" kern="1200" dirty="0" err="1" smtClean="0"/>
                        <a:t>жоба</a:t>
                      </a:r>
                      <a:r>
                        <a:rPr lang="ru-RU" sz="1100" kern="1200" dirty="0" smtClean="0"/>
                        <a:t> не </a:t>
                      </a:r>
                      <a:r>
                        <a:rPr lang="ru-RU" sz="1100" kern="1200" dirty="0" err="1" smtClean="0"/>
                        <a:t>моторлы</a:t>
                      </a:r>
                      <a:r>
                        <a:rPr lang="ru-RU" sz="1100" kern="1200" dirty="0" smtClean="0"/>
                        <a:t> </a:t>
                      </a:r>
                      <a:r>
                        <a:rPr lang="ru-RU" sz="1100" kern="1200" dirty="0" err="1" smtClean="0"/>
                        <a:t>көлік</a:t>
                      </a:r>
                      <a:r>
                        <a:rPr lang="ru-RU" sz="1100" kern="1200" dirty="0" smtClean="0"/>
                        <a:t> </a:t>
                      </a:r>
                      <a:r>
                        <a:rPr lang="ru-RU" sz="1100" kern="1200" dirty="0" err="1" smtClean="0"/>
                        <a:t>құралдарын</a:t>
                      </a:r>
                      <a:r>
                        <a:rPr lang="ru-RU" sz="1100" kern="1200" dirty="0" smtClean="0"/>
                        <a:t> </a:t>
                      </a:r>
                      <a:r>
                        <a:rPr lang="ru-RU" sz="1100" kern="1200" dirty="0" err="1" smtClean="0"/>
                        <a:t>өнеркәсіптік</a:t>
                      </a:r>
                      <a:r>
                        <a:rPr lang="ru-RU" sz="1100" kern="1200" dirty="0" smtClean="0"/>
                        <a:t> </a:t>
                      </a:r>
                      <a:r>
                        <a:rPr lang="ru-RU" sz="1100" kern="1200" dirty="0" err="1" smtClean="0"/>
                        <a:t>құрастыру</a:t>
                      </a:r>
                      <a:r>
                        <a:rPr lang="ru-RU" sz="1100" kern="1200" dirty="0" smtClean="0"/>
                        <a:t> </a:t>
                      </a:r>
                      <a:r>
                        <a:rPr lang="ru-RU" sz="1100" kern="1200" dirty="0" err="1" smtClean="0"/>
                        <a:t>туралы</a:t>
                      </a:r>
                      <a:r>
                        <a:rPr lang="ru-RU" sz="1100" kern="1200" dirty="0" smtClean="0"/>
                        <a:t> </a:t>
                      </a:r>
                      <a:r>
                        <a:rPr lang="ru-RU" sz="1100" kern="1200" dirty="0" err="1" smtClean="0"/>
                        <a:t>келісім</a:t>
                      </a:r>
                      <a:r>
                        <a:rPr lang="ru-RU" sz="1100" kern="1200" dirty="0" smtClean="0"/>
                        <a:t> </a:t>
                      </a:r>
                      <a:r>
                        <a:rPr lang="ru-RU" sz="1100" kern="1200" dirty="0" err="1" smtClean="0"/>
                        <a:t>жасасқан</a:t>
                      </a:r>
                      <a:r>
                        <a:rPr lang="ru-RU" sz="1100" kern="1200" dirty="0" smtClean="0"/>
                        <a:t> </a:t>
                      </a:r>
                      <a:r>
                        <a:rPr lang="ru-RU" sz="1100" kern="1200" dirty="0" err="1" smtClean="0"/>
                        <a:t>заңды</a:t>
                      </a:r>
                      <a:r>
                        <a:rPr lang="ru-RU" sz="1100" kern="1200" dirty="0" smtClean="0"/>
                        <a:t> </a:t>
                      </a:r>
                      <a:r>
                        <a:rPr lang="ru-RU" sz="1100" kern="1200" dirty="0" err="1" smtClean="0"/>
                        <a:t>тұлға</a:t>
                      </a:r>
                      <a:r>
                        <a:rPr lang="ru-RU" sz="1100" kern="1200" dirty="0" smtClean="0"/>
                        <a:t> </a:t>
                      </a:r>
                      <a:r>
                        <a:rPr lang="ru-RU" sz="1100" kern="1200" dirty="0" err="1" smtClean="0"/>
                        <a:t>іске</a:t>
                      </a:r>
                      <a:r>
                        <a:rPr lang="ru-RU" sz="1100" kern="1200" dirty="0" smtClean="0"/>
                        <a:t> </a:t>
                      </a:r>
                      <a:r>
                        <a:rPr lang="ru-RU" sz="1100" kern="1200" dirty="0" err="1" smtClean="0"/>
                        <a:t>асырған</a:t>
                      </a:r>
                      <a:r>
                        <a:rPr lang="ru-RU" sz="1100" kern="1200" dirty="0" smtClean="0"/>
                        <a:t> </a:t>
                      </a:r>
                      <a:r>
                        <a:rPr lang="ru-RU" sz="1100" kern="1200" dirty="0" err="1" smtClean="0"/>
                        <a:t>жоба</a:t>
                      </a:r>
                      <a:r>
                        <a:rPr lang="ru-RU" sz="1100" kern="1200" dirty="0" smtClean="0"/>
                        <a:t>.</a:t>
                      </a:r>
                      <a:endParaRPr lang="ru-RU" sz="1200" b="0" kern="1200" dirty="0">
                        <a:solidFill>
                          <a:schemeClr val="accent1">
                            <a:lumMod val="50000"/>
                          </a:schemeClr>
                        </a:solidFill>
                        <a:latin typeface="+mn-lt"/>
                        <a:ea typeface="+mn-ea"/>
                        <a:cs typeface="+mn-cs"/>
                      </a:endParaRPr>
                    </a:p>
                  </a:txBody>
                  <a:tcPr/>
                </a:tc>
                <a:tc>
                  <a:txBody>
                    <a:bodyPr/>
                    <a:lstStyle/>
                    <a:p>
                      <a:r>
                        <a:rPr lang="ru-RU" sz="1400" kern="1200" dirty="0" err="1" smtClean="0"/>
                        <a:t>Заңды</a:t>
                      </a:r>
                      <a:r>
                        <a:rPr lang="ru-RU" sz="1400" kern="1200" dirty="0" smtClean="0"/>
                        <a:t> </a:t>
                      </a:r>
                      <a:r>
                        <a:rPr lang="ru-RU" sz="1400" kern="1200" dirty="0" err="1" smtClean="0"/>
                        <a:t>тұлға</a:t>
                      </a:r>
                      <a:r>
                        <a:rPr lang="ru-RU" sz="1400" kern="1200" dirty="0" smtClean="0"/>
                        <a:t>/</a:t>
                      </a:r>
                      <a:r>
                        <a:rPr lang="ru-RU" sz="1000" kern="1200" dirty="0" smtClean="0"/>
                        <a:t>ҚР </a:t>
                      </a:r>
                      <a:r>
                        <a:rPr lang="ru-RU" sz="1000" kern="1200" dirty="0" err="1" smtClean="0"/>
                        <a:t>Үкіметі</a:t>
                      </a:r>
                      <a:r>
                        <a:rPr lang="ru-RU" sz="1000" kern="1200" dirty="0" smtClean="0"/>
                        <a:t> </a:t>
                      </a:r>
                      <a:r>
                        <a:rPr lang="ru-RU" sz="1000" kern="1200" dirty="0" err="1" smtClean="0"/>
                        <a:t>бекіткен</a:t>
                      </a:r>
                      <a:r>
                        <a:rPr lang="ru-RU" sz="1000" kern="1200" dirty="0" smtClean="0"/>
                        <a:t> </a:t>
                      </a:r>
                      <a:r>
                        <a:rPr lang="ru-RU" sz="1000" kern="1200" dirty="0" err="1" smtClean="0"/>
                        <a:t>қызметтің</a:t>
                      </a:r>
                      <a:r>
                        <a:rPr lang="ru-RU" sz="1000" kern="1200" dirty="0" smtClean="0"/>
                        <a:t> </a:t>
                      </a:r>
                      <a:r>
                        <a:rPr lang="ru-RU" sz="1000" kern="1200" dirty="0" err="1" smtClean="0"/>
                        <a:t>басым</a:t>
                      </a:r>
                      <a:r>
                        <a:rPr lang="ru-RU" sz="1000" kern="1200" dirty="0" smtClean="0"/>
                        <a:t> </a:t>
                      </a:r>
                      <a:r>
                        <a:rPr lang="ru-RU" sz="1000" kern="1200" dirty="0" err="1" smtClean="0"/>
                        <a:t>түрлерінің</a:t>
                      </a:r>
                      <a:r>
                        <a:rPr lang="ru-RU" sz="1000" kern="1200" dirty="0" smtClean="0"/>
                        <a:t> </a:t>
                      </a:r>
                      <a:r>
                        <a:rPr lang="ru-RU" sz="1000" kern="1200" dirty="0" err="1" smtClean="0"/>
                        <a:t>тізбесіне</a:t>
                      </a:r>
                      <a:r>
                        <a:rPr lang="ru-RU" sz="1000" kern="1200" dirty="0" smtClean="0"/>
                        <a:t> </a:t>
                      </a:r>
                      <a:r>
                        <a:rPr lang="ru-RU" sz="1000" kern="1200" dirty="0" err="1" smtClean="0"/>
                        <a:t>енгізілген</a:t>
                      </a:r>
                      <a:r>
                        <a:rPr lang="ru-RU" sz="1000" kern="1200" dirty="0" smtClean="0"/>
                        <a:t> </a:t>
                      </a:r>
                      <a:r>
                        <a:rPr lang="ru-RU" sz="1000" kern="1200" dirty="0" err="1" smtClean="0"/>
                        <a:t>қызмет</a:t>
                      </a:r>
                      <a:r>
                        <a:rPr lang="ru-RU" sz="1000" kern="1200" dirty="0" smtClean="0"/>
                        <a:t> </a:t>
                      </a:r>
                      <a:r>
                        <a:rPr lang="ru-RU" sz="1000" kern="1200" dirty="0" err="1" smtClean="0"/>
                        <a:t>түрлері</a:t>
                      </a:r>
                      <a:endParaRPr lang="ru-RU" sz="1000" kern="1200" dirty="0">
                        <a:solidFill>
                          <a:schemeClr val="accent1">
                            <a:lumMod val="50000"/>
                          </a:schemeClr>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000" dirty="0"/>
                        <a:t>___________</a:t>
                      </a:r>
                    </a:p>
                  </a:txBody>
                  <a:tcPr/>
                </a:tc>
                <a:tc>
                  <a:txBody>
                    <a:bodyPr/>
                    <a:lstStyle/>
                    <a:p>
                      <a:pPr marL="228600" indent="-228600">
                        <a:buAutoNum type="arabicParenR"/>
                      </a:pPr>
                      <a:r>
                        <a:rPr lang="ru-RU" sz="1000" kern="1200" dirty="0" smtClean="0"/>
                        <a:t>АЭА </a:t>
                      </a:r>
                      <a:r>
                        <a:rPr lang="ru-RU" sz="1000" kern="1200" dirty="0" err="1" smtClean="0"/>
                        <a:t>қатысушысы</a:t>
                      </a:r>
                      <a:r>
                        <a:rPr lang="ru-RU" sz="1000" kern="1200" dirty="0" smtClean="0"/>
                        <a:t>;</a:t>
                      </a:r>
                    </a:p>
                    <a:p>
                      <a:pPr marL="228600" indent="-228600">
                        <a:buAutoNum type="arabicParenR"/>
                      </a:pPr>
                      <a:r>
                        <a:rPr lang="ru-RU" sz="1000" kern="1200" dirty="0" err="1" smtClean="0"/>
                        <a:t>еркін</a:t>
                      </a:r>
                      <a:r>
                        <a:rPr lang="ru-RU" sz="1000" kern="1200" dirty="0" smtClean="0"/>
                        <a:t> </a:t>
                      </a:r>
                      <a:r>
                        <a:rPr lang="ru-RU" sz="1000" kern="1200" dirty="0" err="1" smtClean="0"/>
                        <a:t>қойма</a:t>
                      </a:r>
                      <a:r>
                        <a:rPr lang="ru-RU" sz="1000" kern="1200" dirty="0" smtClean="0"/>
                        <a:t> </a:t>
                      </a:r>
                      <a:r>
                        <a:rPr lang="ru-RU" sz="1000" kern="1200" dirty="0" err="1" smtClean="0"/>
                        <a:t>иесі</a:t>
                      </a:r>
                      <a:r>
                        <a:rPr lang="ru-RU" sz="1000" kern="1200" dirty="0" smtClean="0"/>
                        <a:t>;</a:t>
                      </a:r>
                    </a:p>
                    <a:p>
                      <a:pPr marL="228600" indent="-228600" algn="just">
                        <a:buAutoNum type="arabicParenR"/>
                      </a:pPr>
                      <a:r>
                        <a:rPr lang="ru-RU" sz="1000" kern="1200" dirty="0" err="1" smtClean="0"/>
                        <a:t>Юр.моторлы</a:t>
                      </a:r>
                      <a:r>
                        <a:rPr lang="ru-RU" sz="1000" kern="1200" dirty="0" smtClean="0"/>
                        <a:t> </a:t>
                      </a:r>
                      <a:r>
                        <a:rPr lang="ru-RU" sz="1000" kern="1200" dirty="0" err="1" smtClean="0"/>
                        <a:t>көлік</a:t>
                      </a:r>
                      <a:r>
                        <a:rPr lang="ru-RU" sz="1000" kern="1200" dirty="0" smtClean="0"/>
                        <a:t> </a:t>
                      </a:r>
                      <a:r>
                        <a:rPr lang="ru-RU" sz="1000" kern="1200" dirty="0" err="1" smtClean="0"/>
                        <a:t>құралдарын</a:t>
                      </a:r>
                      <a:r>
                        <a:rPr lang="ru-RU" sz="1000" kern="1200" dirty="0" smtClean="0"/>
                        <a:t> </a:t>
                      </a:r>
                      <a:r>
                        <a:rPr lang="ru-RU" sz="1000" kern="1200" dirty="0" err="1" smtClean="0"/>
                        <a:t>өнеркәсіптік</a:t>
                      </a:r>
                      <a:r>
                        <a:rPr lang="ru-RU" sz="1000" kern="1200" dirty="0" smtClean="0"/>
                        <a:t> </a:t>
                      </a:r>
                      <a:r>
                        <a:rPr lang="ru-RU" sz="1000" kern="1200" dirty="0" err="1" smtClean="0"/>
                        <a:t>құрастыру</a:t>
                      </a:r>
                      <a:r>
                        <a:rPr lang="ru-RU" sz="1000" kern="1200" dirty="0" smtClean="0"/>
                        <a:t> </a:t>
                      </a:r>
                      <a:r>
                        <a:rPr lang="ru-RU" sz="1000" kern="1200" dirty="0" err="1" smtClean="0"/>
                        <a:t>туралы</a:t>
                      </a:r>
                      <a:r>
                        <a:rPr lang="ru-RU" sz="1000" kern="1200" dirty="0" smtClean="0"/>
                        <a:t> </a:t>
                      </a:r>
                      <a:r>
                        <a:rPr lang="ru-RU" sz="1000" kern="1200" dirty="0" err="1" smtClean="0"/>
                        <a:t>келісім</a:t>
                      </a:r>
                      <a:r>
                        <a:rPr lang="ru-RU" sz="1000" kern="1200" dirty="0" smtClean="0"/>
                        <a:t> </a:t>
                      </a:r>
                      <a:r>
                        <a:rPr lang="ru-RU" sz="1000" kern="1200" dirty="0" err="1" smtClean="0"/>
                        <a:t>жасасқан</a:t>
                      </a:r>
                      <a:r>
                        <a:rPr lang="ru-RU" sz="1000" kern="1200" dirty="0" smtClean="0"/>
                        <a:t> </a:t>
                      </a:r>
                      <a:r>
                        <a:rPr lang="ru-RU" sz="1000" kern="1200" dirty="0" err="1" smtClean="0"/>
                        <a:t>және</a:t>
                      </a:r>
                      <a:r>
                        <a:rPr lang="ru-RU" sz="1000" kern="1200" dirty="0" smtClean="0"/>
                        <a:t> </a:t>
                      </a:r>
                      <a:r>
                        <a:rPr lang="ru-RU" sz="1000" kern="1200" dirty="0" err="1" smtClean="0"/>
                        <a:t>жобаны</a:t>
                      </a:r>
                      <a:r>
                        <a:rPr lang="ru-RU" sz="1000" kern="1200" dirty="0" smtClean="0"/>
                        <a:t> </a:t>
                      </a:r>
                      <a:r>
                        <a:rPr lang="ru-RU" sz="1000" kern="1200" dirty="0" err="1" smtClean="0"/>
                        <a:t>іске</a:t>
                      </a:r>
                      <a:r>
                        <a:rPr lang="ru-RU" sz="1000" kern="1200" dirty="0" smtClean="0"/>
                        <a:t> </a:t>
                      </a:r>
                      <a:r>
                        <a:rPr lang="ru-RU" sz="1000" kern="1200" dirty="0" err="1" smtClean="0"/>
                        <a:t>асырған</a:t>
                      </a:r>
                      <a:r>
                        <a:rPr lang="ru-RU" sz="1000" kern="1200" dirty="0" smtClean="0"/>
                        <a:t> </a:t>
                      </a:r>
                      <a:r>
                        <a:rPr lang="ru-RU" sz="1000" kern="1200" dirty="0" err="1" smtClean="0"/>
                        <a:t>тұлға</a:t>
                      </a:r>
                      <a:r>
                        <a:rPr lang="ru-RU" sz="1000" kern="1200" dirty="0" smtClean="0"/>
                        <a:t>.</a:t>
                      </a:r>
                      <a:endParaRPr lang="ru-RU" sz="1000" b="0" i="1" kern="1200" baseline="0" dirty="0">
                        <a:solidFill>
                          <a:srgbClr val="FF0000"/>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3" name="Номер слайда 2"/>
          <p:cNvSpPr>
            <a:spLocks noGrp="1"/>
          </p:cNvSpPr>
          <p:nvPr>
            <p:ph type="sldNum" sz="quarter" idx="12"/>
          </p:nvPr>
        </p:nvSpPr>
        <p:spPr>
          <a:xfrm>
            <a:off x="10906298" y="6356350"/>
            <a:ext cx="1097280" cy="365125"/>
          </a:xfrm>
        </p:spPr>
        <p:txBody>
          <a:bodyPr/>
          <a:lstStyle/>
          <a:p>
            <a:fld id="{8F55A4BB-2E98-4194-A9D3-F1EF16813C68}" type="slidenum">
              <a:rPr lang="ru-RU" smtClean="0"/>
              <a:t>4</a:t>
            </a:fld>
            <a:endParaRPr lang="ru-RU" dirty="0"/>
          </a:p>
        </p:txBody>
      </p:sp>
    </p:spTree>
    <p:extLst>
      <p:ext uri="{BB962C8B-B14F-4D97-AF65-F5344CB8AC3E}">
        <p14:creationId xmlns:p14="http://schemas.microsoft.com/office/powerpoint/2010/main" val="677828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3"/>
          <p:cNvGraphicFramePr>
            <a:graphicFrameLocks noGrp="1"/>
          </p:cNvGraphicFramePr>
          <p:nvPr>
            <p:ph idx="1"/>
            <p:extLst>
              <p:ext uri="{D42A27DB-BD31-4B8C-83A1-F6EECF244321}">
                <p14:modId xmlns:p14="http://schemas.microsoft.com/office/powerpoint/2010/main" val="4162774249"/>
              </p:ext>
            </p:extLst>
          </p:nvPr>
        </p:nvGraphicFramePr>
        <p:xfrm>
          <a:off x="448888" y="1122885"/>
          <a:ext cx="11153104" cy="4408863"/>
        </p:xfrm>
        <a:graphic>
          <a:graphicData uri="http://schemas.openxmlformats.org/drawingml/2006/table">
            <a:tbl>
              <a:tblPr firstRow="1" bandRow="1">
                <a:tableStyleId>{5940675A-B579-460E-94D1-54222C63F5DA}</a:tableStyleId>
              </a:tblPr>
              <a:tblGrid>
                <a:gridCol w="1766487">
                  <a:extLst>
                    <a:ext uri="{9D8B030D-6E8A-4147-A177-3AD203B41FA5}">
                      <a16:colId xmlns:a16="http://schemas.microsoft.com/office/drawing/2014/main" val="20000"/>
                    </a:ext>
                  </a:extLst>
                </a:gridCol>
                <a:gridCol w="866091">
                  <a:extLst>
                    <a:ext uri="{9D8B030D-6E8A-4147-A177-3AD203B41FA5}">
                      <a16:colId xmlns:a16="http://schemas.microsoft.com/office/drawing/2014/main" val="20001"/>
                    </a:ext>
                  </a:extLst>
                </a:gridCol>
                <a:gridCol w="883243">
                  <a:extLst>
                    <a:ext uri="{9D8B030D-6E8A-4147-A177-3AD203B41FA5}">
                      <a16:colId xmlns:a16="http://schemas.microsoft.com/office/drawing/2014/main" val="20002"/>
                    </a:ext>
                  </a:extLst>
                </a:gridCol>
                <a:gridCol w="1266515">
                  <a:extLst>
                    <a:ext uri="{9D8B030D-6E8A-4147-A177-3AD203B41FA5}">
                      <a16:colId xmlns:a16="http://schemas.microsoft.com/office/drawing/2014/main" val="20003"/>
                    </a:ext>
                  </a:extLst>
                </a:gridCol>
                <a:gridCol w="1246010">
                  <a:extLst>
                    <a:ext uri="{9D8B030D-6E8A-4147-A177-3AD203B41FA5}">
                      <a16:colId xmlns:a16="http://schemas.microsoft.com/office/drawing/2014/main" val="20004"/>
                    </a:ext>
                  </a:extLst>
                </a:gridCol>
                <a:gridCol w="1886536">
                  <a:extLst>
                    <a:ext uri="{9D8B030D-6E8A-4147-A177-3AD203B41FA5}">
                      <a16:colId xmlns:a16="http://schemas.microsoft.com/office/drawing/2014/main" val="20005"/>
                    </a:ext>
                  </a:extLst>
                </a:gridCol>
                <a:gridCol w="1637858">
                  <a:extLst>
                    <a:ext uri="{9D8B030D-6E8A-4147-A177-3AD203B41FA5}">
                      <a16:colId xmlns:a16="http://schemas.microsoft.com/office/drawing/2014/main" val="20006"/>
                    </a:ext>
                  </a:extLst>
                </a:gridCol>
                <a:gridCol w="1600364">
                  <a:extLst>
                    <a:ext uri="{9D8B030D-6E8A-4147-A177-3AD203B41FA5}">
                      <a16:colId xmlns:a16="http://schemas.microsoft.com/office/drawing/2014/main" val="20007"/>
                    </a:ext>
                  </a:extLst>
                </a:gridCol>
              </a:tblGrid>
              <a:tr h="618135">
                <a:tc>
                  <a:txBody>
                    <a:bodyPr/>
                    <a:lstStyle/>
                    <a:p>
                      <a:pPr algn="ctr"/>
                      <a:r>
                        <a:rPr lang="ru-RU" sz="1200" b="1" dirty="0"/>
                        <a:t>КАТЕГОРИЯ</a:t>
                      </a:r>
                      <a:endParaRPr lang="ru-RU" sz="1200" b="1" i="1" dirty="0"/>
                    </a:p>
                  </a:txBody>
                  <a:tcPr/>
                </a:tc>
                <a:tc gridSpan="4">
                  <a:txBody>
                    <a:bodyPr/>
                    <a:lstStyle/>
                    <a:p>
                      <a:pPr algn="ctr"/>
                      <a:r>
                        <a:rPr lang="ru-RU" sz="1200" b="1" dirty="0" smtClean="0"/>
                        <a:t>САЛЫҚ ПРЕФЕРЕНЦИЯЛАРЫ / МЕРЗІМІ</a:t>
                      </a:r>
                      <a:endParaRPr lang="ru-RU" sz="1200" b="1" i="1"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ctr"/>
                      <a:r>
                        <a:rPr lang="ru-RU" sz="1200" b="1" dirty="0" err="1" smtClean="0"/>
                        <a:t>Кеден</a:t>
                      </a:r>
                      <a:r>
                        <a:rPr lang="ru-RU" sz="1200" b="1" dirty="0" smtClean="0"/>
                        <a:t> </a:t>
                      </a:r>
                      <a:r>
                        <a:rPr lang="ru-RU" sz="1200" b="1" dirty="0" err="1" smtClean="0"/>
                        <a:t>баждарын</a:t>
                      </a:r>
                      <a:r>
                        <a:rPr lang="ru-RU" sz="1200" b="1" dirty="0" smtClean="0"/>
                        <a:t> </a:t>
                      </a:r>
                      <a:r>
                        <a:rPr lang="ru-RU" sz="1200" b="1" dirty="0" err="1" smtClean="0"/>
                        <a:t>салудан</a:t>
                      </a:r>
                      <a:r>
                        <a:rPr lang="ru-RU" sz="1200" b="1" dirty="0" smtClean="0"/>
                        <a:t> </a:t>
                      </a:r>
                      <a:r>
                        <a:rPr lang="ru-RU" sz="1200" b="1" dirty="0" err="1" smtClean="0"/>
                        <a:t>босату</a:t>
                      </a:r>
                      <a:r>
                        <a:rPr lang="ru-RU" sz="1200" b="1" dirty="0" smtClean="0"/>
                        <a:t> / </a:t>
                      </a:r>
                      <a:r>
                        <a:rPr lang="ru-RU" sz="1200" b="1" dirty="0" err="1" smtClean="0"/>
                        <a:t>мерзімі</a:t>
                      </a:r>
                      <a:endParaRPr lang="ru-RU" sz="1200" b="1" i="1" dirty="0"/>
                    </a:p>
                  </a:txBody>
                  <a:tcPr/>
                </a:tc>
                <a:tc>
                  <a:txBody>
                    <a:bodyPr/>
                    <a:lstStyle/>
                    <a:p>
                      <a:pPr algn="ctr"/>
                      <a:r>
                        <a:rPr lang="ru-RU" sz="1200" b="1" dirty="0" smtClean="0"/>
                        <a:t>МЕМЛЕКЕТТІК ЗАТТАЙ ГРАНТ</a:t>
                      </a:r>
                      <a:endParaRPr lang="ru-RU" sz="1200" b="1" i="1" dirty="0"/>
                    </a:p>
                  </a:txBody>
                  <a:tcPr/>
                </a:tc>
                <a:tc>
                  <a:txBody>
                    <a:bodyPr/>
                    <a:lstStyle/>
                    <a:p>
                      <a:pPr algn="ctr"/>
                      <a:r>
                        <a:rPr lang="ru-RU" sz="1200" b="1" dirty="0" err="1" smtClean="0"/>
                        <a:t>Инвестициялық</a:t>
                      </a:r>
                      <a:r>
                        <a:rPr lang="ru-RU" sz="1200" b="1" dirty="0" smtClean="0"/>
                        <a:t> СУБСИДИЯ / </a:t>
                      </a:r>
                      <a:r>
                        <a:rPr lang="ru-RU" sz="1200" b="1" dirty="0" err="1" smtClean="0"/>
                        <a:t>мерзім</a:t>
                      </a:r>
                      <a:endParaRPr lang="ru-RU" sz="1200" b="1" i="1" dirty="0"/>
                    </a:p>
                  </a:txBody>
                  <a:tcPr/>
                </a:tc>
                <a:extLst>
                  <a:ext uri="{0D108BD9-81ED-4DB2-BD59-A6C34878D82A}">
                    <a16:rowId xmlns:a16="http://schemas.microsoft.com/office/drawing/2014/main" val="10000"/>
                  </a:ext>
                </a:extLst>
              </a:tr>
              <a:tr h="669671">
                <a:tc>
                  <a:txBody>
                    <a:bodyPr/>
                    <a:lstStyle/>
                    <a:p>
                      <a:endParaRPr lang="ru-RU" sz="1200" i="1" dirty="0"/>
                    </a:p>
                  </a:txBody>
                  <a:tcPr/>
                </a:tc>
                <a:tc>
                  <a:txBody>
                    <a:bodyPr/>
                    <a:lstStyle/>
                    <a:p>
                      <a:pPr algn="ctr"/>
                      <a:r>
                        <a:rPr lang="ru-RU" sz="1200" dirty="0" err="1" smtClean="0"/>
                        <a:t>Импортқа</a:t>
                      </a:r>
                      <a:r>
                        <a:rPr lang="ru-RU" sz="1200" dirty="0" smtClean="0"/>
                        <a:t> ҚҚС</a:t>
                      </a:r>
                      <a:endParaRPr lang="ru-RU" sz="1200"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smtClean="0"/>
                        <a:t>КТС (100-ге </a:t>
                      </a:r>
                      <a:r>
                        <a:rPr lang="ru-RU" sz="1200" dirty="0" err="1" smtClean="0"/>
                        <a:t>кему</a:t>
                      </a:r>
                      <a:r>
                        <a:rPr lang="ru-RU" sz="1200" dirty="0" smtClean="0"/>
                        <a:t>%)</a:t>
                      </a:r>
                      <a:endParaRPr lang="ru-RU" sz="1200" i="1" dirty="0"/>
                    </a:p>
                  </a:txBody>
                  <a:tcPr/>
                </a:tc>
                <a:tc>
                  <a:txBody>
                    <a:bodyPr/>
                    <a:lstStyle/>
                    <a:p>
                      <a:pPr algn="ctr"/>
                      <a:r>
                        <a:rPr lang="ru-RU" sz="1200" dirty="0" err="1" smtClean="0"/>
                        <a:t>Жер</a:t>
                      </a:r>
                      <a:r>
                        <a:rPr lang="ru-RU" sz="1200" dirty="0" smtClean="0"/>
                        <a:t> </a:t>
                      </a:r>
                      <a:r>
                        <a:rPr lang="ru-RU" sz="1200" dirty="0" err="1" smtClean="0"/>
                        <a:t>салығы</a:t>
                      </a:r>
                      <a:r>
                        <a:rPr lang="ru-RU" sz="1200" dirty="0" smtClean="0"/>
                        <a:t>(0 ставка </a:t>
                      </a:r>
                      <a:r>
                        <a:rPr lang="ru-RU" sz="1200" dirty="0" err="1" smtClean="0"/>
                        <a:t>бойынша</a:t>
                      </a:r>
                      <a:r>
                        <a:rPr lang="ru-RU" sz="1200" dirty="0" smtClean="0"/>
                        <a:t>% )</a:t>
                      </a:r>
                      <a:endParaRPr lang="ru-RU" sz="900" i="1" dirty="0"/>
                    </a:p>
                  </a:txBody>
                  <a:tcPr/>
                </a:tc>
                <a:tc>
                  <a:txBody>
                    <a:bodyPr/>
                    <a:lstStyle/>
                    <a:p>
                      <a:pPr algn="ctr"/>
                      <a:r>
                        <a:rPr lang="ru-RU" sz="1200" dirty="0" err="1" smtClean="0"/>
                        <a:t>Мүлік</a:t>
                      </a:r>
                      <a:r>
                        <a:rPr lang="ru-RU" sz="1200" dirty="0" smtClean="0"/>
                        <a:t> </a:t>
                      </a:r>
                      <a:r>
                        <a:rPr lang="ru-RU" sz="1200" dirty="0" err="1" smtClean="0"/>
                        <a:t>салығы</a:t>
                      </a:r>
                      <a:endParaRPr lang="ru-RU" sz="1200" dirty="0" smtClean="0"/>
                    </a:p>
                    <a:p>
                      <a:pPr algn="ctr"/>
                      <a:r>
                        <a:rPr lang="ru-RU" sz="1200" dirty="0" smtClean="0"/>
                        <a:t>(0 ставка </a:t>
                      </a:r>
                      <a:r>
                        <a:rPr lang="ru-RU" sz="1200" dirty="0" err="1" smtClean="0"/>
                        <a:t>бойынша</a:t>
                      </a:r>
                      <a:r>
                        <a:rPr lang="ru-RU" sz="1200" dirty="0" smtClean="0"/>
                        <a:t>%)</a:t>
                      </a:r>
                      <a:endParaRPr lang="ru-RU" sz="900" i="1" dirty="0"/>
                    </a:p>
                  </a:txBody>
                  <a:tcPr/>
                </a:tc>
                <a:tc>
                  <a:txBody>
                    <a:bodyPr/>
                    <a:lstStyle/>
                    <a:p>
                      <a:endParaRPr lang="ru-RU" sz="1200" i="1" dirty="0"/>
                    </a:p>
                  </a:txBody>
                  <a:tcPr/>
                </a:tc>
                <a:tc>
                  <a:txBody>
                    <a:bodyPr/>
                    <a:lstStyle/>
                    <a:p>
                      <a:endParaRPr lang="ru-RU" sz="1200" i="1" dirty="0"/>
                    </a:p>
                  </a:txBody>
                  <a:tcPr/>
                </a:tc>
                <a:tc>
                  <a:txBody>
                    <a:bodyPr/>
                    <a:lstStyle/>
                    <a:p>
                      <a:endParaRPr lang="ru-RU" sz="1200" i="1" dirty="0"/>
                    </a:p>
                  </a:txBody>
                  <a:tcPr/>
                </a:tc>
                <a:extLst>
                  <a:ext uri="{0D108BD9-81ED-4DB2-BD59-A6C34878D82A}">
                    <a16:rowId xmlns:a16="http://schemas.microsoft.com/office/drawing/2014/main" val="10001"/>
                  </a:ext>
                </a:extLst>
              </a:tr>
              <a:tr h="393470">
                <a:tc>
                  <a:txBody>
                    <a:bodyPr/>
                    <a:lstStyle/>
                    <a:p>
                      <a:pPr algn="ctr"/>
                      <a:r>
                        <a:rPr lang="kk-KZ" sz="1200" b="0" dirty="0" smtClean="0">
                          <a:solidFill>
                            <a:schemeClr val="tx1"/>
                          </a:solidFill>
                        </a:rPr>
                        <a:t>ИНВЕСТИЦИЯЛЫҚ</a:t>
                      </a:r>
                      <a:endParaRPr lang="ru-RU" sz="1200" b="1" dirty="0">
                        <a:solidFill>
                          <a:srgbClr val="002060"/>
                        </a:solidFill>
                      </a:endParaRPr>
                    </a:p>
                  </a:txBody>
                  <a:tcPr/>
                </a:tc>
                <a:tc>
                  <a:txBody>
                    <a:bodyPr/>
                    <a:lstStyle/>
                    <a:p>
                      <a:pPr algn="ctr"/>
                      <a:r>
                        <a:rPr lang="ru-RU" sz="1200" kern="1200" dirty="0"/>
                        <a:t>+/</a:t>
                      </a:r>
                      <a:r>
                        <a:rPr lang="ru-RU" sz="1200" kern="1200" baseline="0" dirty="0"/>
                        <a:t> 5</a:t>
                      </a:r>
                      <a:endParaRPr lang="ru-RU" sz="1200" kern="1200" dirty="0">
                        <a:solidFill>
                          <a:schemeClr val="dk1"/>
                        </a:solidFill>
                        <a:latin typeface="+mn-lt"/>
                        <a:ea typeface="+mn-ea"/>
                        <a:cs typeface="+mn-cs"/>
                      </a:endParaRPr>
                    </a:p>
                  </a:txBody>
                  <a:tcPr/>
                </a:tc>
                <a:tc>
                  <a:txBody>
                    <a:bodyPr/>
                    <a:lstStyle/>
                    <a:p>
                      <a:pPr algn="ctr"/>
                      <a:r>
                        <a:rPr lang="ru-RU" sz="1200" dirty="0"/>
                        <a:t>__</a:t>
                      </a:r>
                    </a:p>
                  </a:txBody>
                  <a:tcPr/>
                </a:tc>
                <a:tc>
                  <a:txBody>
                    <a:bodyPr/>
                    <a:lstStyle/>
                    <a:p>
                      <a:pPr algn="ctr"/>
                      <a:r>
                        <a:rPr lang="ru-RU" sz="1200" dirty="0"/>
                        <a:t>____</a:t>
                      </a:r>
                    </a:p>
                  </a:txBody>
                  <a:tcPr/>
                </a:tc>
                <a:tc>
                  <a:txBody>
                    <a:bodyPr/>
                    <a:lstStyle/>
                    <a:p>
                      <a:pPr algn="ctr"/>
                      <a:r>
                        <a:rPr lang="ru-RU" sz="1200" dirty="0"/>
                        <a:t>____</a:t>
                      </a:r>
                    </a:p>
                  </a:txBody>
                  <a:tcPr/>
                </a:tc>
                <a:tc>
                  <a:txBody>
                    <a:bodyPr/>
                    <a:lstStyle/>
                    <a:p>
                      <a:pPr algn="ctr"/>
                      <a:r>
                        <a:rPr lang="ru-RU" sz="1200" dirty="0"/>
                        <a:t>+/5</a:t>
                      </a:r>
                    </a:p>
                  </a:txBody>
                  <a:tcPr/>
                </a:tc>
                <a:tc>
                  <a:txBody>
                    <a:bodyPr/>
                    <a:lstStyle/>
                    <a:p>
                      <a:pPr algn="ctr"/>
                      <a:r>
                        <a:rPr lang="ru-RU" sz="1200" dirty="0"/>
                        <a:t>+</a:t>
                      </a:r>
                    </a:p>
                  </a:txBody>
                  <a:tcPr/>
                </a:tc>
                <a:tc>
                  <a:txBody>
                    <a:bodyPr/>
                    <a:lstStyle/>
                    <a:p>
                      <a:pPr algn="ctr"/>
                      <a:r>
                        <a:rPr lang="ru-RU" sz="1200" dirty="0"/>
                        <a:t>____</a:t>
                      </a:r>
                      <a:endParaRPr lang="ru-RU" sz="1200" b="0" dirty="0"/>
                    </a:p>
                  </a:txBody>
                  <a:tcPr/>
                </a:tc>
                <a:extLst>
                  <a:ext uri="{0D108BD9-81ED-4DB2-BD59-A6C34878D82A}">
                    <a16:rowId xmlns:a16="http://schemas.microsoft.com/office/drawing/2014/main" val="10002"/>
                  </a:ext>
                </a:extLst>
              </a:tr>
              <a:tr h="618135">
                <a:tc>
                  <a:txBody>
                    <a:bodyPr/>
                    <a:lstStyle/>
                    <a:p>
                      <a:pPr algn="ctr"/>
                      <a:r>
                        <a:rPr lang="ru-RU" sz="1200" dirty="0" err="1" smtClean="0"/>
                        <a:t>Инвестициялық</a:t>
                      </a:r>
                      <a:r>
                        <a:rPr lang="ru-RU" sz="1200" dirty="0" smtClean="0"/>
                        <a:t> </a:t>
                      </a:r>
                      <a:r>
                        <a:rPr lang="ru-RU" sz="1200" dirty="0" err="1" smtClean="0"/>
                        <a:t>басым</a:t>
                      </a:r>
                      <a:r>
                        <a:rPr lang="ru-RU" sz="1200" dirty="0" smtClean="0"/>
                        <a:t> </a:t>
                      </a:r>
                      <a:r>
                        <a:rPr lang="ru-RU" sz="1200" dirty="0" err="1" smtClean="0"/>
                        <a:t>жоба</a:t>
                      </a:r>
                      <a:endParaRPr lang="ru-RU" sz="1200" b="1" dirty="0">
                        <a:solidFill>
                          <a:srgbClr val="002060"/>
                        </a:solidFill>
                      </a:endParaRPr>
                    </a:p>
                  </a:txBody>
                  <a:tcPr/>
                </a:tc>
                <a:tc>
                  <a:txBody>
                    <a:bodyPr/>
                    <a:lstStyle/>
                    <a:p>
                      <a:pPr algn="ctr"/>
                      <a:endParaRPr lang="ru-RU" sz="1200" kern="1200" dirty="0">
                        <a:solidFill>
                          <a:schemeClr val="dk1"/>
                        </a:solidFill>
                        <a:latin typeface="+mn-lt"/>
                        <a:ea typeface="+mn-ea"/>
                        <a:cs typeface="+mn-cs"/>
                      </a:endParaRPr>
                    </a:p>
                  </a:txBody>
                  <a:tcPr/>
                </a:tc>
                <a:tc>
                  <a:txBody>
                    <a:bodyPr/>
                    <a:lstStyle/>
                    <a:p>
                      <a:pPr algn="ctr"/>
                      <a:endParaRPr lang="ru-RU" sz="1200" kern="1200" baseline="0" dirty="0">
                        <a:solidFill>
                          <a:schemeClr val="dk1"/>
                        </a:solidFill>
                        <a:latin typeface="+mn-lt"/>
                        <a:ea typeface="+mn-ea"/>
                        <a:cs typeface="+mn-cs"/>
                      </a:endParaRPr>
                    </a:p>
                  </a:txBody>
                  <a:tcPr/>
                </a:tc>
                <a:tc>
                  <a:txBody>
                    <a:bodyPr/>
                    <a:lstStyle/>
                    <a:p>
                      <a:pPr algn="ctr"/>
                      <a:endParaRPr lang="ru-RU" sz="1200" dirty="0"/>
                    </a:p>
                  </a:txBody>
                  <a:tcPr/>
                </a:tc>
                <a:tc>
                  <a:txBody>
                    <a:bodyPr/>
                    <a:lstStyle/>
                    <a:p>
                      <a:pPr algn="ctr"/>
                      <a:endParaRPr lang="ru-RU" sz="1200" dirty="0"/>
                    </a:p>
                  </a:txBody>
                  <a:tcPr/>
                </a:tc>
                <a:tc>
                  <a:txBody>
                    <a:bodyPr/>
                    <a:lstStyle/>
                    <a:p>
                      <a:pPr algn="ctr"/>
                      <a:endParaRPr lang="ru-RU" sz="1200" dirty="0"/>
                    </a:p>
                  </a:txBody>
                  <a:tcPr/>
                </a:tc>
                <a:tc>
                  <a:txBody>
                    <a:bodyPr/>
                    <a:lstStyle/>
                    <a:p>
                      <a:pPr algn="ctr"/>
                      <a:endParaRPr lang="ru-RU" sz="1200" dirty="0"/>
                    </a:p>
                  </a:txBody>
                  <a:tcPr/>
                </a:tc>
                <a:tc>
                  <a:txBody>
                    <a:bodyPr/>
                    <a:lstStyle/>
                    <a:p>
                      <a:pPr algn="ctr"/>
                      <a:endParaRPr lang="ru-RU" sz="1200" b="0" dirty="0"/>
                    </a:p>
                  </a:txBody>
                  <a:tcPr/>
                </a:tc>
                <a:extLst>
                  <a:ext uri="{0D108BD9-81ED-4DB2-BD59-A6C34878D82A}">
                    <a16:rowId xmlns:a16="http://schemas.microsoft.com/office/drawing/2014/main" val="10003"/>
                  </a:ext>
                </a:extLst>
              </a:tr>
              <a:tr h="618135">
                <a:tc>
                  <a:txBody>
                    <a:bodyPr/>
                    <a:lstStyle/>
                    <a:p>
                      <a:pPr algn="ctr"/>
                      <a:r>
                        <a:rPr lang="ru-RU" sz="1200" dirty="0" err="1" smtClean="0"/>
                        <a:t>Жаңа</a:t>
                      </a:r>
                      <a:r>
                        <a:rPr lang="ru-RU" sz="1200" dirty="0" smtClean="0"/>
                        <a:t> </a:t>
                      </a:r>
                      <a:r>
                        <a:rPr lang="ru-RU" sz="1200" dirty="0" err="1" smtClean="0"/>
                        <a:t>өндірістер</a:t>
                      </a:r>
                      <a:r>
                        <a:rPr lang="ru-RU" sz="1200" dirty="0" smtClean="0"/>
                        <a:t> салу</a:t>
                      </a:r>
                      <a:endParaRPr lang="ru-RU" sz="1200" b="1" i="1" dirty="0">
                        <a:solidFill>
                          <a:srgbClr val="002060"/>
                        </a:solidFill>
                      </a:endParaRPr>
                    </a:p>
                  </a:txBody>
                  <a:tcPr/>
                </a:tc>
                <a:tc>
                  <a:txBody>
                    <a:bodyPr/>
                    <a:lstStyle/>
                    <a:p>
                      <a:pPr algn="ctr"/>
                      <a:r>
                        <a:rPr lang="ru-RU" sz="1200" dirty="0"/>
                        <a:t>____</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kern="1200" baseline="0" dirty="0"/>
                        <a:t>+/10</a:t>
                      </a:r>
                    </a:p>
                    <a:p>
                      <a:pPr algn="ctr"/>
                      <a:endParaRPr lang="ru-RU"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kern="1200" baseline="0" dirty="0"/>
                        <a:t>+/10</a:t>
                      </a:r>
                      <a:endParaRPr lang="ru-RU" sz="1200"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kern="1200" baseline="0" dirty="0"/>
                        <a:t>+/8</a:t>
                      </a:r>
                      <a:endParaRPr lang="ru-RU" sz="1200" kern="1200" baseline="0" dirty="0">
                        <a:solidFill>
                          <a:schemeClr val="dk1"/>
                        </a:solidFill>
                        <a:latin typeface="+mn-lt"/>
                        <a:ea typeface="+mn-ea"/>
                        <a:cs typeface="+mn-cs"/>
                      </a:endParaRPr>
                    </a:p>
                  </a:txBody>
                  <a:tcPr/>
                </a:tc>
                <a:tc>
                  <a:txBody>
                    <a:bodyPr/>
                    <a:lstStyle/>
                    <a:p>
                      <a:pPr algn="ctr"/>
                      <a:r>
                        <a:rPr lang="ru-RU" sz="1200" dirty="0"/>
                        <a:t>+/5</a:t>
                      </a:r>
                    </a:p>
                  </a:txBody>
                  <a:tcPr/>
                </a:tc>
                <a:tc>
                  <a:txBody>
                    <a:bodyPr/>
                    <a:lstStyle/>
                    <a:p>
                      <a:pPr algn="ctr"/>
                      <a:r>
                        <a:rPr lang="ru-RU" sz="1200" dirty="0"/>
                        <a:t>+</a:t>
                      </a:r>
                    </a:p>
                  </a:txBody>
                  <a:tcPr/>
                </a:tc>
                <a:tc>
                  <a:txBody>
                    <a:bodyPr/>
                    <a:lstStyle/>
                    <a:p>
                      <a:pPr algn="ctr"/>
                      <a:r>
                        <a:rPr lang="ru-RU" sz="1200" dirty="0"/>
                        <a:t>+/3</a:t>
                      </a:r>
                      <a:endParaRPr lang="ru-RU" sz="1200" b="0" dirty="0"/>
                    </a:p>
                  </a:txBody>
                  <a:tcPr/>
                </a:tc>
                <a:extLst>
                  <a:ext uri="{0D108BD9-81ED-4DB2-BD59-A6C34878D82A}">
                    <a16:rowId xmlns:a16="http://schemas.microsoft.com/office/drawing/2014/main" val="10004"/>
                  </a:ext>
                </a:extLst>
              </a:tr>
              <a:tr h="873182">
                <a:tc>
                  <a:txBody>
                    <a:bodyPr/>
                    <a:lstStyle/>
                    <a:p>
                      <a:pPr algn="ctr"/>
                      <a:r>
                        <a:rPr lang="ru-RU" sz="1200" dirty="0" err="1" smtClean="0"/>
                        <a:t>Жұмыс</a:t>
                      </a:r>
                      <a:r>
                        <a:rPr lang="ru-RU" sz="1200" dirty="0" smtClean="0"/>
                        <a:t> </a:t>
                      </a:r>
                      <a:r>
                        <a:rPr lang="ru-RU" sz="1200" dirty="0" err="1" smtClean="0"/>
                        <a:t>істеп</a:t>
                      </a:r>
                      <a:r>
                        <a:rPr lang="ru-RU" sz="1200" dirty="0" smtClean="0"/>
                        <a:t> </a:t>
                      </a:r>
                      <a:r>
                        <a:rPr lang="ru-RU" sz="1200" dirty="0" err="1" smtClean="0"/>
                        <a:t>тұрған</a:t>
                      </a:r>
                      <a:r>
                        <a:rPr lang="ru-RU" sz="1200" dirty="0" smtClean="0"/>
                        <a:t> </a:t>
                      </a:r>
                      <a:r>
                        <a:rPr lang="ru-RU" sz="1200" dirty="0" err="1" smtClean="0"/>
                        <a:t>өндірістерді</a:t>
                      </a:r>
                      <a:r>
                        <a:rPr lang="ru-RU" sz="1200" dirty="0" smtClean="0"/>
                        <a:t> </a:t>
                      </a:r>
                      <a:r>
                        <a:rPr lang="ru-RU" sz="1200" dirty="0" err="1" smtClean="0"/>
                        <a:t>кеңейту</a:t>
                      </a:r>
                      <a:r>
                        <a:rPr lang="ru-RU" sz="1200" dirty="0" smtClean="0"/>
                        <a:t> </a:t>
                      </a:r>
                      <a:r>
                        <a:rPr lang="ru-RU" sz="1200" dirty="0" err="1" smtClean="0"/>
                        <a:t>немесе</a:t>
                      </a:r>
                      <a:r>
                        <a:rPr lang="ru-RU" sz="1200" dirty="0" smtClean="0"/>
                        <a:t> </a:t>
                      </a:r>
                      <a:r>
                        <a:rPr lang="ru-RU" sz="1200" dirty="0" err="1" smtClean="0"/>
                        <a:t>жаңарту</a:t>
                      </a:r>
                      <a:endParaRPr lang="ru-RU" sz="1200" b="1" i="1" dirty="0">
                        <a:solidFill>
                          <a:srgbClr val="002060"/>
                        </a:solidFill>
                      </a:endParaRPr>
                    </a:p>
                  </a:txBody>
                  <a:tcPr/>
                </a:tc>
                <a:tc>
                  <a:txBody>
                    <a:bodyPr/>
                    <a:lstStyle/>
                    <a:p>
                      <a:pPr algn="ctr"/>
                      <a:r>
                        <a:rPr lang="ru-RU" sz="1200" dirty="0"/>
                        <a:t>____</a:t>
                      </a:r>
                    </a:p>
                  </a:txBody>
                  <a:tcPr/>
                </a:tc>
                <a:tc>
                  <a:txBody>
                    <a:bodyPr/>
                    <a:lstStyle/>
                    <a:p>
                      <a:pPr algn="ctr"/>
                      <a:r>
                        <a:rPr lang="ru-RU" sz="1200" dirty="0"/>
                        <a:t>+/3</a:t>
                      </a:r>
                    </a:p>
                  </a:txBody>
                  <a:tcPr/>
                </a:tc>
                <a:tc>
                  <a:txBody>
                    <a:bodyPr/>
                    <a:lstStyle/>
                    <a:p>
                      <a:pPr algn="ctr"/>
                      <a:r>
                        <a:rPr lang="ru-RU" sz="1200" dirty="0"/>
                        <a:t>____</a:t>
                      </a:r>
                    </a:p>
                  </a:txBody>
                  <a:tcPr/>
                </a:tc>
                <a:tc>
                  <a:txBody>
                    <a:bodyPr/>
                    <a:lstStyle/>
                    <a:p>
                      <a:pPr algn="ctr"/>
                      <a:r>
                        <a:rPr lang="ru-RU" sz="1200" dirty="0"/>
                        <a:t>____</a:t>
                      </a:r>
                    </a:p>
                  </a:txBody>
                  <a:tcPr/>
                </a:tc>
                <a:tc>
                  <a:txBody>
                    <a:bodyPr/>
                    <a:lstStyle/>
                    <a:p>
                      <a:pPr algn="ctr"/>
                      <a:r>
                        <a:rPr lang="ru-RU" sz="1200" dirty="0"/>
                        <a:t>+/5</a:t>
                      </a:r>
                    </a:p>
                  </a:txBody>
                  <a:tcPr/>
                </a:tc>
                <a:tc>
                  <a:txBody>
                    <a:bodyPr/>
                    <a:lstStyle/>
                    <a:p>
                      <a:pPr algn="ctr"/>
                      <a:r>
                        <a:rPr lang="ru-RU" sz="1200" dirty="0"/>
                        <a:t>+</a:t>
                      </a:r>
                    </a:p>
                  </a:txBody>
                  <a:tcPr/>
                </a:tc>
                <a:tc>
                  <a:txBody>
                    <a:bodyPr/>
                    <a:lstStyle/>
                    <a:p>
                      <a:pPr algn="ctr"/>
                      <a:r>
                        <a:rPr lang="ru-RU" sz="1200" dirty="0"/>
                        <a:t>____</a:t>
                      </a:r>
                      <a:endParaRPr lang="ru-RU" sz="1200" b="0" dirty="0"/>
                    </a:p>
                  </a:txBody>
                  <a:tcPr/>
                </a:tc>
                <a:extLst>
                  <a:ext uri="{0D108BD9-81ED-4DB2-BD59-A6C34878D82A}">
                    <a16:rowId xmlns:a16="http://schemas.microsoft.com/office/drawing/2014/main" val="10005"/>
                  </a:ext>
                </a:extLst>
              </a:tr>
              <a:tr h="6181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t>Арнайы</a:t>
                      </a:r>
                      <a:r>
                        <a:rPr lang="ru-RU" sz="1200" dirty="0" smtClean="0"/>
                        <a:t> </a:t>
                      </a:r>
                      <a:r>
                        <a:rPr lang="ru-RU" sz="1200" dirty="0" err="1" smtClean="0"/>
                        <a:t>инвестициялық</a:t>
                      </a:r>
                      <a:r>
                        <a:rPr lang="ru-RU" sz="1200" dirty="0" smtClean="0"/>
                        <a:t> </a:t>
                      </a:r>
                      <a:r>
                        <a:rPr lang="ru-RU" sz="1200" dirty="0" err="1" smtClean="0"/>
                        <a:t>жоба</a:t>
                      </a:r>
                      <a:endParaRPr lang="ru-RU" sz="1200" b="1" dirty="0">
                        <a:solidFill>
                          <a:srgbClr val="002060"/>
                        </a:solidFill>
                      </a:endParaRPr>
                    </a:p>
                  </a:txBody>
                  <a:tcPr/>
                </a:tc>
                <a:tc>
                  <a:txBody>
                    <a:bodyPr/>
                    <a:lstStyle/>
                    <a:p>
                      <a:pPr algn="ctr"/>
                      <a:r>
                        <a:rPr lang="ru-RU" sz="1200" dirty="0"/>
                        <a:t>+ </a:t>
                      </a:r>
                      <a:r>
                        <a:rPr lang="ru-RU" sz="1200" dirty="0" smtClean="0"/>
                        <a:t>(</a:t>
                      </a:r>
                      <a:r>
                        <a:rPr lang="ru-RU" sz="1200" dirty="0" err="1" smtClean="0"/>
                        <a:t>кейбір</a:t>
                      </a:r>
                      <a:r>
                        <a:rPr lang="ru-RU" sz="1200" dirty="0" smtClean="0"/>
                        <a:t> </a:t>
                      </a:r>
                      <a:r>
                        <a:rPr lang="ru-RU" sz="1200" dirty="0" err="1" smtClean="0"/>
                        <a:t>адамдар</a:t>
                      </a:r>
                      <a:r>
                        <a:rPr lang="ru-RU" sz="1200" baseline="0" dirty="0" smtClean="0"/>
                        <a:t>)</a:t>
                      </a:r>
                      <a:endParaRPr lang="ru-RU" sz="1200" dirty="0"/>
                    </a:p>
                  </a:txBody>
                  <a:tcPr/>
                </a:tc>
                <a:tc>
                  <a:txBody>
                    <a:bodyPr/>
                    <a:lstStyle/>
                    <a:p>
                      <a:pPr algn="ctr"/>
                      <a:r>
                        <a:rPr lang="ru-RU" sz="1200" dirty="0"/>
                        <a:t>____</a:t>
                      </a:r>
                    </a:p>
                  </a:txBody>
                  <a:tcPr/>
                </a:tc>
                <a:tc>
                  <a:txBody>
                    <a:bodyPr/>
                    <a:lstStyle/>
                    <a:p>
                      <a:pPr algn="ctr"/>
                      <a:r>
                        <a:rPr lang="ru-RU" sz="1200" dirty="0"/>
                        <a:t>____</a:t>
                      </a:r>
                    </a:p>
                  </a:txBody>
                  <a:tcPr/>
                </a:tc>
                <a:tc>
                  <a:txBody>
                    <a:bodyPr/>
                    <a:lstStyle/>
                    <a:p>
                      <a:pPr algn="ctr"/>
                      <a:r>
                        <a:rPr lang="ru-RU" sz="1200" dirty="0"/>
                        <a:t>____</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a:t>+/15</a:t>
                      </a:r>
                    </a:p>
                    <a:p>
                      <a:pPr algn="ctr"/>
                      <a:endParaRPr lang="ru-RU" sz="1200" dirty="0"/>
                    </a:p>
                  </a:txBody>
                  <a:tcPr/>
                </a:tc>
                <a:tc>
                  <a:txBody>
                    <a:bodyPr/>
                    <a:lstStyle/>
                    <a:p>
                      <a:pPr algn="ctr"/>
                      <a:r>
                        <a:rPr lang="ru-RU" sz="1200" dirty="0"/>
                        <a:t>____</a:t>
                      </a:r>
                    </a:p>
                  </a:txBody>
                  <a:tcPr/>
                </a:tc>
                <a:tc>
                  <a:txBody>
                    <a:bodyPr/>
                    <a:lstStyle/>
                    <a:p>
                      <a:pPr algn="ctr"/>
                      <a:r>
                        <a:rPr lang="ru-RU" sz="1200" dirty="0"/>
                        <a:t>_____</a:t>
                      </a:r>
                    </a:p>
                  </a:txBody>
                  <a:tcPr/>
                </a:tc>
                <a:extLst>
                  <a:ext uri="{0D108BD9-81ED-4DB2-BD59-A6C34878D82A}">
                    <a16:rowId xmlns:a16="http://schemas.microsoft.com/office/drawing/2014/main" val="10006"/>
                  </a:ext>
                </a:extLst>
              </a:tr>
            </a:tbl>
          </a:graphicData>
        </a:graphic>
      </p:graphicFrame>
      <p:sp>
        <p:nvSpPr>
          <p:cNvPr id="9" name="Прямоугольник 8"/>
          <p:cNvSpPr/>
          <p:nvPr/>
        </p:nvSpPr>
        <p:spPr>
          <a:xfrm>
            <a:off x="3928676" y="443469"/>
            <a:ext cx="4664867" cy="369332"/>
          </a:xfrm>
          <a:prstGeom prst="rect">
            <a:avLst/>
          </a:prstGeom>
        </p:spPr>
        <p:txBody>
          <a:bodyPr wrap="none">
            <a:spAutoFit/>
          </a:bodyPr>
          <a:lstStyle/>
          <a:p>
            <a:r>
              <a:rPr lang="ru-RU" b="1" spc="200" dirty="0"/>
              <a:t>ИНВЕСТИЦИЯЛЫҚ ПРЕФЕРЕНЦИЯЛАР</a:t>
            </a:r>
            <a:endParaRPr lang="ru-RU" dirty="0"/>
          </a:p>
        </p:txBody>
      </p:sp>
      <p:sp>
        <p:nvSpPr>
          <p:cNvPr id="3" name="Номер слайда 2"/>
          <p:cNvSpPr>
            <a:spLocks noGrp="1"/>
          </p:cNvSpPr>
          <p:nvPr>
            <p:ph type="sldNum" sz="quarter" idx="12"/>
          </p:nvPr>
        </p:nvSpPr>
        <p:spPr/>
        <p:txBody>
          <a:bodyPr/>
          <a:lstStyle/>
          <a:p>
            <a:fld id="{8F55A4BB-2E98-4194-A9D3-F1EF16813C68}" type="slidenum">
              <a:rPr lang="ru-RU" smtClean="0"/>
              <a:t>5</a:t>
            </a:fld>
            <a:endParaRPr lang="ru-RU"/>
          </a:p>
        </p:txBody>
      </p:sp>
      <p:pic>
        <p:nvPicPr>
          <p:cNvPr id="6"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0" y="0"/>
            <a:ext cx="1071562" cy="1005840"/>
          </a:xfrm>
          <a:prstGeom prst="rect">
            <a:avLst/>
          </a:prstGeom>
          <a:noFill/>
          <a:ln w="9525">
            <a:noFill/>
            <a:miter lim="800000"/>
            <a:headEnd/>
            <a:tailEnd/>
          </a:ln>
        </p:spPr>
      </p:pic>
    </p:spTree>
    <p:extLst>
      <p:ext uri="{BB962C8B-B14F-4D97-AF65-F5344CB8AC3E}">
        <p14:creationId xmlns:p14="http://schemas.microsoft.com/office/powerpoint/2010/main" val="234943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7035" y="460826"/>
            <a:ext cx="12192000" cy="476216"/>
          </a:xfrm>
        </p:spPr>
        <p:txBody>
          <a:bodyPr>
            <a:noAutofit/>
          </a:bodyPr>
          <a:lstStyle/>
          <a:p>
            <a:pPr algn="ctr"/>
            <a:r>
              <a:rPr lang="ru-RU" sz="1800" b="1" dirty="0">
                <a:latin typeface="+mn-lt"/>
              </a:rPr>
              <a:t>ИНВЕСТИЦИЯЛЫҚ ПРЕФЕРЕНЦИЯЛАР</a:t>
            </a:r>
            <a:endParaRPr lang="ru-RU" sz="1800" b="1" dirty="0">
              <a:latin typeface="+mn-lt"/>
            </a:endParaRPr>
          </a:p>
        </p:txBody>
      </p:sp>
      <p:sp>
        <p:nvSpPr>
          <p:cNvPr id="5" name="Объект 3"/>
          <p:cNvSpPr>
            <a:spLocks noGrp="1"/>
          </p:cNvSpPr>
          <p:nvPr>
            <p:ph idx="1"/>
          </p:nvPr>
        </p:nvSpPr>
        <p:spPr>
          <a:xfrm>
            <a:off x="5552188" y="1237340"/>
            <a:ext cx="6496435" cy="5620660"/>
          </a:xfrm>
        </p:spPr>
        <p:txBody>
          <a:bodyPr>
            <a:noAutofit/>
          </a:bodyPr>
          <a:lstStyle/>
          <a:p>
            <a:pPr marL="0" indent="0" algn="just">
              <a:buNone/>
            </a:pPr>
            <a:r>
              <a:rPr lang="ru-RU" sz="1400" b="1" dirty="0" smtClean="0">
                <a:cs typeface="Times New Roman" panose="02020603050405020304" pitchFamily="18" charset="0"/>
              </a:rPr>
              <a:t>АЛУШЫ</a:t>
            </a:r>
            <a:r>
              <a:rPr lang="ru-RU" sz="1400" b="1" dirty="0" smtClean="0">
                <a:cs typeface="Times New Roman" panose="02020603050405020304" pitchFamily="18" charset="0"/>
              </a:rPr>
              <a:t>:</a:t>
            </a:r>
            <a:endParaRPr lang="ru-RU" sz="1400" b="1" dirty="0">
              <a:cs typeface="Times New Roman" panose="02020603050405020304" pitchFamily="18" charset="0"/>
            </a:endParaRPr>
          </a:p>
          <a:p>
            <a:pPr marL="0" indent="0" algn="just">
              <a:lnSpc>
                <a:spcPct val="100000"/>
              </a:lnSpc>
              <a:spcBef>
                <a:spcPts val="0"/>
              </a:spcBef>
              <a:buNone/>
            </a:pPr>
            <a:r>
              <a:rPr lang="ru-RU" sz="1400" dirty="0" smtClean="0">
                <a:cs typeface="Times New Roman" panose="02020603050405020304" pitchFamily="18" charset="0"/>
              </a:rPr>
              <a:t>1) </a:t>
            </a:r>
            <a:r>
              <a:rPr lang="ru-RU" sz="1400" dirty="0" err="1" smtClean="0">
                <a:cs typeface="Times New Roman" panose="02020603050405020304" pitchFamily="18" charset="0"/>
              </a:rPr>
              <a:t>Инвестициялық</a:t>
            </a:r>
            <a:r>
              <a:rPr lang="ru-RU" sz="1400" dirty="0" smtClean="0">
                <a:cs typeface="Times New Roman" panose="02020603050405020304" pitchFamily="18" charset="0"/>
              </a:rPr>
              <a:t> </a:t>
            </a:r>
            <a:r>
              <a:rPr lang="ru-RU" sz="1400" dirty="0" err="1">
                <a:cs typeface="Times New Roman" panose="02020603050405020304" pitchFamily="18" charset="0"/>
              </a:rPr>
              <a:t>жобаны</a:t>
            </a:r>
            <a:r>
              <a:rPr lang="ru-RU" sz="1400" dirty="0">
                <a:cs typeface="Times New Roman" panose="02020603050405020304" pitchFamily="18" charset="0"/>
              </a:rPr>
              <a:t> </a:t>
            </a:r>
            <a:r>
              <a:rPr lang="ru-RU" sz="1400" dirty="0" err="1">
                <a:cs typeface="Times New Roman" panose="02020603050405020304" pitchFamily="18" charset="0"/>
              </a:rPr>
              <a:t>іске</a:t>
            </a:r>
            <a:r>
              <a:rPr lang="ru-RU" sz="1400" dirty="0">
                <a:cs typeface="Times New Roman" panose="02020603050405020304" pitchFamily="18" charset="0"/>
              </a:rPr>
              <a:t> </a:t>
            </a:r>
            <a:r>
              <a:rPr lang="ru-RU" sz="1400" dirty="0" err="1">
                <a:cs typeface="Times New Roman" panose="02020603050405020304" pitchFamily="18" charset="0"/>
              </a:rPr>
              <a:t>асыратын</a:t>
            </a:r>
            <a:r>
              <a:rPr lang="ru-RU" sz="1400" dirty="0">
                <a:cs typeface="Times New Roman" panose="02020603050405020304" pitchFamily="18" charset="0"/>
              </a:rPr>
              <a:t> </a:t>
            </a:r>
            <a:r>
              <a:rPr lang="ru-RU" sz="1400" dirty="0" err="1">
                <a:cs typeface="Times New Roman" panose="02020603050405020304" pitchFamily="18" charset="0"/>
              </a:rPr>
              <a:t>Қазақстан</a:t>
            </a:r>
            <a:r>
              <a:rPr lang="ru-RU" sz="1400" dirty="0">
                <a:cs typeface="Times New Roman" panose="02020603050405020304" pitchFamily="18" charset="0"/>
              </a:rPr>
              <a:t> </a:t>
            </a:r>
            <a:r>
              <a:rPr lang="ru-RU" sz="1400" dirty="0" err="1">
                <a:cs typeface="Times New Roman" panose="02020603050405020304" pitchFamily="18" charset="0"/>
              </a:rPr>
              <a:t>Республикасының</a:t>
            </a:r>
            <a:r>
              <a:rPr lang="ru-RU" sz="1400" dirty="0">
                <a:cs typeface="Times New Roman" panose="02020603050405020304" pitchFamily="18" charset="0"/>
              </a:rPr>
              <a:t> </a:t>
            </a:r>
            <a:r>
              <a:rPr lang="ru-RU" sz="1400" dirty="0" err="1">
                <a:cs typeface="Times New Roman" panose="02020603050405020304" pitchFamily="18" charset="0"/>
              </a:rPr>
              <a:t>заңды</a:t>
            </a:r>
            <a:r>
              <a:rPr lang="ru-RU" sz="1400" dirty="0">
                <a:cs typeface="Times New Roman" panose="02020603050405020304" pitchFamily="18" charset="0"/>
              </a:rPr>
              <a:t> </a:t>
            </a:r>
            <a:r>
              <a:rPr lang="ru-RU" sz="1400" dirty="0" err="1">
                <a:cs typeface="Times New Roman" panose="02020603050405020304" pitchFamily="18" charset="0"/>
              </a:rPr>
              <a:t>тұлғасы</a:t>
            </a:r>
            <a:r>
              <a:rPr lang="ru-RU" sz="1400" dirty="0" smtClean="0">
                <a:cs typeface="Times New Roman" panose="02020603050405020304" pitchFamily="18" charset="0"/>
              </a:rPr>
              <a:t>:</a:t>
            </a:r>
          </a:p>
          <a:p>
            <a:pPr algn="just">
              <a:lnSpc>
                <a:spcPct val="100000"/>
              </a:lnSpc>
              <a:spcBef>
                <a:spcPts val="0"/>
              </a:spcBef>
            </a:pPr>
            <a:r>
              <a:rPr lang="ru-RU" sz="1400" i="1" dirty="0" err="1">
                <a:cs typeface="Times New Roman" panose="02020603050405020304" pitchFamily="18" charset="0"/>
              </a:rPr>
              <a:t>инвестициялық</a:t>
            </a:r>
            <a:r>
              <a:rPr lang="ru-RU" sz="1400" i="1" dirty="0">
                <a:cs typeface="Times New Roman" panose="02020603050405020304" pitchFamily="18" charset="0"/>
              </a:rPr>
              <a:t> </a:t>
            </a:r>
            <a:r>
              <a:rPr lang="ru-RU" sz="1400" i="1" dirty="0" err="1" smtClean="0">
                <a:cs typeface="Times New Roman" panose="02020603050405020304" pitchFamily="18" charset="0"/>
              </a:rPr>
              <a:t>келісімшарт</a:t>
            </a:r>
            <a:r>
              <a:rPr lang="ru-RU" sz="1400" i="1" dirty="0" smtClean="0">
                <a:cs typeface="Times New Roman" panose="02020603050405020304" pitchFamily="18" charset="0"/>
              </a:rPr>
              <a:t>;</a:t>
            </a:r>
          </a:p>
          <a:p>
            <a:pPr algn="just">
              <a:lnSpc>
                <a:spcPct val="100000"/>
              </a:lnSpc>
              <a:spcBef>
                <a:spcPts val="0"/>
              </a:spcBef>
            </a:pPr>
            <a:r>
              <a:rPr lang="ru-RU" sz="1400" i="1" dirty="0" err="1">
                <a:cs typeface="Times New Roman" panose="02020603050405020304" pitchFamily="18" charset="0"/>
              </a:rPr>
              <a:t>инвестициялық</a:t>
            </a:r>
            <a:r>
              <a:rPr lang="ru-RU" sz="1400" i="1" dirty="0">
                <a:cs typeface="Times New Roman" panose="02020603050405020304" pitchFamily="18" charset="0"/>
              </a:rPr>
              <a:t> </a:t>
            </a:r>
            <a:r>
              <a:rPr lang="ru-RU" sz="1400" i="1" dirty="0" err="1">
                <a:cs typeface="Times New Roman" panose="02020603050405020304" pitchFamily="18" charset="0"/>
              </a:rPr>
              <a:t>басым</a:t>
            </a:r>
            <a:r>
              <a:rPr lang="ru-RU" sz="1400" i="1" dirty="0">
                <a:cs typeface="Times New Roman" panose="02020603050405020304" pitchFamily="18" charset="0"/>
              </a:rPr>
              <a:t> </a:t>
            </a:r>
            <a:r>
              <a:rPr lang="ru-RU" sz="1400" i="1" dirty="0" err="1" smtClean="0">
                <a:cs typeface="Times New Roman" panose="02020603050405020304" pitchFamily="18" charset="0"/>
              </a:rPr>
              <a:t>келісімшарт</a:t>
            </a:r>
            <a:r>
              <a:rPr lang="ru-RU" sz="1400" i="1" dirty="0">
                <a:cs typeface="Times New Roman" panose="02020603050405020304" pitchFamily="18" charset="0"/>
              </a:rPr>
              <a:t>;</a:t>
            </a:r>
            <a:endParaRPr lang="ru-RU" sz="1400" i="1" dirty="0" smtClean="0">
              <a:cs typeface="Times New Roman" panose="02020603050405020304" pitchFamily="18" charset="0"/>
            </a:endParaRPr>
          </a:p>
          <a:p>
            <a:pPr algn="just">
              <a:lnSpc>
                <a:spcPct val="100000"/>
              </a:lnSpc>
              <a:spcBef>
                <a:spcPts val="0"/>
              </a:spcBef>
            </a:pPr>
            <a:r>
              <a:rPr lang="ru-RU" sz="1400" dirty="0" err="1">
                <a:cs typeface="Times New Roman" panose="02020603050405020304" pitchFamily="18" charset="0"/>
              </a:rPr>
              <a:t>к</a:t>
            </a:r>
            <a:r>
              <a:rPr lang="ru-RU" sz="1400" dirty="0" err="1" smtClean="0">
                <a:cs typeface="Times New Roman" panose="02020603050405020304" pitchFamily="18" charset="0"/>
              </a:rPr>
              <a:t>еден</a:t>
            </a:r>
            <a:r>
              <a:rPr lang="ru-RU" sz="1400" dirty="0" smtClean="0">
                <a:cs typeface="Times New Roman" panose="02020603050405020304" pitchFamily="18" charset="0"/>
              </a:rPr>
              <a:t> </a:t>
            </a:r>
            <a:r>
              <a:rPr lang="ru-RU" sz="1400" dirty="0" err="1">
                <a:cs typeface="Times New Roman" panose="02020603050405020304" pitchFamily="18" charset="0"/>
              </a:rPr>
              <a:t>одағының</a:t>
            </a:r>
            <a:r>
              <a:rPr lang="ru-RU" sz="1400" dirty="0">
                <a:cs typeface="Times New Roman" panose="02020603050405020304" pitchFamily="18" charset="0"/>
              </a:rPr>
              <a:t> </a:t>
            </a:r>
            <a:r>
              <a:rPr lang="ru-RU" sz="1400" dirty="0" err="1">
                <a:cs typeface="Times New Roman" panose="02020603050405020304" pitchFamily="18" charset="0"/>
              </a:rPr>
              <a:t>заңнамасына</a:t>
            </a:r>
            <a:r>
              <a:rPr lang="ru-RU" sz="1400" dirty="0">
                <a:cs typeface="Times New Roman" panose="02020603050405020304" pitchFamily="18" charset="0"/>
              </a:rPr>
              <a:t> </a:t>
            </a:r>
            <a:r>
              <a:rPr lang="ru-RU" sz="1400" dirty="0" err="1">
                <a:cs typeface="Times New Roman" panose="02020603050405020304" pitchFamily="18" charset="0"/>
              </a:rPr>
              <a:t>және</a:t>
            </a:r>
            <a:r>
              <a:rPr lang="ru-RU" sz="1400" dirty="0">
                <a:cs typeface="Times New Roman" panose="02020603050405020304" pitchFamily="18" charset="0"/>
              </a:rPr>
              <a:t> (</a:t>
            </a:r>
            <a:r>
              <a:rPr lang="ru-RU" sz="1400" dirty="0" err="1">
                <a:cs typeface="Times New Roman" panose="02020603050405020304" pitchFamily="18" charset="0"/>
              </a:rPr>
              <a:t>немесе</a:t>
            </a:r>
            <a:r>
              <a:rPr lang="ru-RU" sz="1400" dirty="0">
                <a:cs typeface="Times New Roman" panose="02020603050405020304" pitchFamily="18" charset="0"/>
              </a:rPr>
              <a:t>) </a:t>
            </a:r>
            <a:r>
              <a:rPr lang="ru-RU" sz="1400" dirty="0" err="1">
                <a:cs typeface="Times New Roman" panose="02020603050405020304" pitchFamily="18" charset="0"/>
              </a:rPr>
              <a:t>Қазақстан</a:t>
            </a:r>
            <a:r>
              <a:rPr lang="ru-RU" sz="1400" dirty="0">
                <a:cs typeface="Times New Roman" panose="02020603050405020304" pitchFamily="18" charset="0"/>
              </a:rPr>
              <a:t> </a:t>
            </a:r>
            <a:r>
              <a:rPr lang="ru-RU" sz="1400" dirty="0" err="1">
                <a:cs typeface="Times New Roman" panose="02020603050405020304" pitchFamily="18" charset="0"/>
              </a:rPr>
              <a:t>Республикасының</a:t>
            </a:r>
            <a:r>
              <a:rPr lang="ru-RU" sz="1400" dirty="0">
                <a:cs typeface="Times New Roman" panose="02020603050405020304" pitchFamily="18" charset="0"/>
              </a:rPr>
              <a:t> </a:t>
            </a:r>
            <a:r>
              <a:rPr lang="ru-RU" sz="1400" dirty="0" err="1">
                <a:cs typeface="Times New Roman" panose="02020603050405020304" pitchFamily="18" charset="0"/>
              </a:rPr>
              <a:t>заңнамасына</a:t>
            </a:r>
            <a:r>
              <a:rPr lang="ru-RU" sz="1400" dirty="0">
                <a:cs typeface="Times New Roman" panose="02020603050405020304" pitchFamily="18" charset="0"/>
              </a:rPr>
              <a:t> </a:t>
            </a:r>
            <a:r>
              <a:rPr lang="ru-RU" sz="1400" dirty="0" err="1">
                <a:cs typeface="Times New Roman" panose="02020603050405020304" pitchFamily="18" charset="0"/>
              </a:rPr>
              <a:t>сәйкес</a:t>
            </a:r>
            <a:r>
              <a:rPr lang="ru-RU" sz="1400" dirty="0">
                <a:cs typeface="Times New Roman" panose="02020603050405020304" pitchFamily="18" charset="0"/>
              </a:rPr>
              <a:t> </a:t>
            </a:r>
            <a:r>
              <a:rPr lang="ru-RU" sz="1400" b="1" dirty="0" err="1">
                <a:cs typeface="Times New Roman" panose="02020603050405020304" pitchFamily="18" charset="0"/>
              </a:rPr>
              <a:t>технологиялық</a:t>
            </a:r>
            <a:r>
              <a:rPr lang="ru-RU" sz="1400" b="1" dirty="0">
                <a:cs typeface="Times New Roman" panose="02020603050405020304" pitchFamily="18" charset="0"/>
              </a:rPr>
              <a:t> </a:t>
            </a:r>
            <a:r>
              <a:rPr lang="ru-RU" sz="1400" b="1" dirty="0" err="1">
                <a:cs typeface="Times New Roman" panose="02020603050405020304" pitchFamily="18" charset="0"/>
              </a:rPr>
              <a:t>жабдықтың</a:t>
            </a:r>
            <a:r>
              <a:rPr lang="ru-RU" sz="1400" b="1" dirty="0">
                <a:cs typeface="Times New Roman" panose="02020603050405020304" pitchFamily="18" charset="0"/>
              </a:rPr>
              <a:t>, </a:t>
            </a:r>
            <a:r>
              <a:rPr lang="ru-RU" sz="1400" b="1" dirty="0" err="1">
                <a:cs typeface="Times New Roman" panose="02020603050405020304" pitchFamily="18" charset="0"/>
              </a:rPr>
              <a:t>оның</a:t>
            </a:r>
            <a:r>
              <a:rPr lang="ru-RU" sz="1400" b="1" dirty="0">
                <a:cs typeface="Times New Roman" panose="02020603050405020304" pitchFamily="18" charset="0"/>
              </a:rPr>
              <a:t> </a:t>
            </a:r>
            <a:r>
              <a:rPr lang="ru-RU" sz="1400" b="1" dirty="0" err="1">
                <a:cs typeface="Times New Roman" panose="02020603050405020304" pitchFamily="18" charset="0"/>
              </a:rPr>
              <a:t>жиынтықтаушы</a:t>
            </a:r>
            <a:r>
              <a:rPr lang="ru-RU" sz="1400" b="1" dirty="0">
                <a:cs typeface="Times New Roman" panose="02020603050405020304" pitchFamily="18" charset="0"/>
              </a:rPr>
              <a:t> </a:t>
            </a:r>
            <a:r>
              <a:rPr lang="ru-RU" sz="1400" b="1" dirty="0" err="1">
                <a:cs typeface="Times New Roman" panose="02020603050405020304" pitchFamily="18" charset="0"/>
              </a:rPr>
              <a:t>және</a:t>
            </a:r>
            <a:r>
              <a:rPr lang="ru-RU" sz="1400" b="1" dirty="0">
                <a:cs typeface="Times New Roman" panose="02020603050405020304" pitchFamily="18" charset="0"/>
              </a:rPr>
              <a:t> </a:t>
            </a:r>
            <a:r>
              <a:rPr lang="ru-RU" sz="1400" b="1" dirty="0" err="1">
                <a:cs typeface="Times New Roman" panose="02020603050405020304" pitchFamily="18" charset="0"/>
              </a:rPr>
              <a:t>қосалқы</a:t>
            </a:r>
            <a:r>
              <a:rPr lang="ru-RU" sz="1400" b="1" dirty="0">
                <a:cs typeface="Times New Roman" panose="02020603050405020304" pitchFamily="18" charset="0"/>
              </a:rPr>
              <a:t> </a:t>
            </a:r>
            <a:r>
              <a:rPr lang="ru-RU" sz="1400" b="1" dirty="0" err="1">
                <a:cs typeface="Times New Roman" panose="02020603050405020304" pitchFamily="18" charset="0"/>
              </a:rPr>
              <a:t>бөлшектерінің</a:t>
            </a:r>
            <a:r>
              <a:rPr lang="ru-RU" sz="1400" b="1" dirty="0">
                <a:cs typeface="Times New Roman" panose="02020603050405020304" pitchFamily="18" charset="0"/>
              </a:rPr>
              <a:t>, </a:t>
            </a:r>
            <a:r>
              <a:rPr lang="ru-RU" sz="1400" b="1" dirty="0" err="1">
                <a:cs typeface="Times New Roman" panose="02020603050405020304" pitchFamily="18" charset="0"/>
              </a:rPr>
              <a:t>шикізаттың</a:t>
            </a:r>
            <a:r>
              <a:rPr lang="ru-RU" sz="1400" b="1" dirty="0">
                <a:cs typeface="Times New Roman" panose="02020603050405020304" pitchFamily="18" charset="0"/>
              </a:rPr>
              <a:t> </a:t>
            </a:r>
            <a:r>
              <a:rPr lang="ru-RU" sz="1400" b="1" dirty="0" err="1">
                <a:cs typeface="Times New Roman" panose="02020603050405020304" pitchFamily="18" charset="0"/>
              </a:rPr>
              <a:t>және</a:t>
            </a:r>
            <a:r>
              <a:rPr lang="ru-RU" sz="1400" b="1" dirty="0">
                <a:cs typeface="Times New Roman" panose="02020603050405020304" pitchFamily="18" charset="0"/>
              </a:rPr>
              <a:t> (</a:t>
            </a:r>
            <a:r>
              <a:rPr lang="ru-RU" sz="1400" b="1" dirty="0" err="1">
                <a:cs typeface="Times New Roman" panose="02020603050405020304" pitchFamily="18" charset="0"/>
              </a:rPr>
              <a:t>немесе</a:t>
            </a:r>
            <a:r>
              <a:rPr lang="ru-RU" sz="1400" b="1" dirty="0">
                <a:cs typeface="Times New Roman" panose="02020603050405020304" pitchFamily="18" charset="0"/>
              </a:rPr>
              <a:t>) </a:t>
            </a:r>
            <a:r>
              <a:rPr lang="ru-RU" sz="1400" b="1" dirty="0" err="1">
                <a:cs typeface="Times New Roman" panose="02020603050405020304" pitchFamily="18" charset="0"/>
              </a:rPr>
              <a:t>материалдардың</a:t>
            </a:r>
            <a:r>
              <a:rPr lang="ru-RU" sz="1400" b="1" dirty="0">
                <a:cs typeface="Times New Roman" panose="02020603050405020304" pitchFamily="18" charset="0"/>
              </a:rPr>
              <a:t> </a:t>
            </a:r>
            <a:r>
              <a:rPr lang="ru-RU" sz="1400" dirty="0">
                <a:cs typeface="Times New Roman" panose="02020603050405020304" pitchFamily="18" charset="0"/>
              </a:rPr>
              <a:t>импорты </a:t>
            </a:r>
            <a:r>
              <a:rPr lang="ru-RU" sz="1400" dirty="0" err="1">
                <a:cs typeface="Times New Roman" panose="02020603050405020304" pitchFamily="18" charset="0"/>
              </a:rPr>
              <a:t>кезінде</a:t>
            </a:r>
            <a:r>
              <a:rPr lang="ru-RU" sz="1400" dirty="0">
                <a:cs typeface="Times New Roman" panose="02020603050405020304" pitchFamily="18" charset="0"/>
              </a:rPr>
              <a:t>.</a:t>
            </a:r>
            <a:endParaRPr lang="ru-RU" sz="1400" dirty="0">
              <a:cs typeface="Times New Roman" panose="02020603050405020304" pitchFamily="18" charset="0"/>
            </a:endParaRPr>
          </a:p>
          <a:p>
            <a:pPr marL="0" indent="0" algn="just">
              <a:lnSpc>
                <a:spcPct val="100000"/>
              </a:lnSpc>
              <a:spcBef>
                <a:spcPts val="0"/>
              </a:spcBef>
              <a:buNone/>
            </a:pPr>
            <a:r>
              <a:rPr lang="ru-RU" sz="1400" dirty="0">
                <a:cs typeface="Times New Roman" panose="02020603050405020304" pitchFamily="18" charset="0"/>
              </a:rPr>
              <a:t>2) </a:t>
            </a:r>
            <a:r>
              <a:rPr lang="ru-RU" sz="1400" dirty="0" err="1">
                <a:cs typeface="Times New Roman" panose="02020603050405020304" pitchFamily="18" charset="0"/>
              </a:rPr>
              <a:t>Арнайы</a:t>
            </a:r>
            <a:r>
              <a:rPr lang="ru-RU" sz="1400" dirty="0">
                <a:cs typeface="Times New Roman" panose="02020603050405020304" pitchFamily="18" charset="0"/>
              </a:rPr>
              <a:t> </a:t>
            </a:r>
            <a:r>
              <a:rPr lang="ru-RU" sz="1400" dirty="0" err="1">
                <a:cs typeface="Times New Roman" panose="02020603050405020304" pitchFamily="18" charset="0"/>
              </a:rPr>
              <a:t>инвестициялық</a:t>
            </a:r>
            <a:r>
              <a:rPr lang="ru-RU" sz="1400" dirty="0">
                <a:cs typeface="Times New Roman" panose="02020603050405020304" pitchFamily="18" charset="0"/>
              </a:rPr>
              <a:t> </a:t>
            </a:r>
            <a:r>
              <a:rPr lang="ru-RU" sz="1400" dirty="0" err="1">
                <a:cs typeface="Times New Roman" panose="02020603050405020304" pitchFamily="18" charset="0"/>
              </a:rPr>
              <a:t>келісімшарт</a:t>
            </a:r>
            <a:r>
              <a:rPr lang="ru-RU" sz="1400" dirty="0">
                <a:cs typeface="Times New Roman" panose="02020603050405020304" pitchFamily="18" charset="0"/>
              </a:rPr>
              <a:t> </a:t>
            </a:r>
            <a:r>
              <a:rPr lang="ru-RU" sz="1400" dirty="0" err="1">
                <a:cs typeface="Times New Roman" panose="02020603050405020304" pitchFamily="18" charset="0"/>
              </a:rPr>
              <a:t>шеңберінде</a:t>
            </a:r>
            <a:r>
              <a:rPr lang="ru-RU" sz="1400" dirty="0" smtClean="0">
                <a:cs typeface="Times New Roman" panose="02020603050405020304" pitchFamily="18" charset="0"/>
              </a:rPr>
              <a:t>:</a:t>
            </a:r>
          </a:p>
          <a:p>
            <a:pPr algn="just">
              <a:lnSpc>
                <a:spcPct val="100000"/>
              </a:lnSpc>
              <a:spcBef>
                <a:spcPts val="0"/>
              </a:spcBef>
            </a:pPr>
            <a:r>
              <a:rPr lang="ru-RU" sz="1400" dirty="0" err="1">
                <a:cs typeface="Times New Roman" panose="02020603050405020304" pitchFamily="18" charset="0"/>
              </a:rPr>
              <a:t>арнайы</a:t>
            </a:r>
            <a:r>
              <a:rPr lang="ru-RU" sz="1400" dirty="0">
                <a:cs typeface="Times New Roman" panose="02020603050405020304" pitchFamily="18" charset="0"/>
              </a:rPr>
              <a:t> </a:t>
            </a:r>
            <a:r>
              <a:rPr lang="ru-RU" sz="1400" dirty="0" err="1">
                <a:cs typeface="Times New Roman" panose="02020603050405020304" pitchFamily="18" charset="0"/>
              </a:rPr>
              <a:t>экономикалық</a:t>
            </a:r>
            <a:r>
              <a:rPr lang="ru-RU" sz="1400" dirty="0">
                <a:cs typeface="Times New Roman" panose="02020603050405020304" pitchFamily="18" charset="0"/>
              </a:rPr>
              <a:t> </a:t>
            </a:r>
            <a:r>
              <a:rPr lang="ru-RU" sz="1400" dirty="0" err="1">
                <a:cs typeface="Times New Roman" panose="02020603050405020304" pitchFamily="18" charset="0"/>
              </a:rPr>
              <a:t>аймақтардың</a:t>
            </a:r>
            <a:r>
              <a:rPr lang="ru-RU" sz="1400" dirty="0">
                <a:cs typeface="Times New Roman" panose="02020603050405020304" pitchFamily="18" charset="0"/>
              </a:rPr>
              <a:t> он бес </a:t>
            </a:r>
            <a:r>
              <a:rPr lang="ru-RU" sz="1400" dirty="0" err="1">
                <a:cs typeface="Times New Roman" panose="02020603050405020304" pitchFamily="18" charset="0"/>
              </a:rPr>
              <a:t>жылдық</a:t>
            </a:r>
            <a:r>
              <a:rPr lang="ru-RU" sz="1400" dirty="0">
                <a:cs typeface="Times New Roman" panose="02020603050405020304" pitchFamily="18" charset="0"/>
              </a:rPr>
              <a:t> </a:t>
            </a:r>
            <a:r>
              <a:rPr lang="ru-RU" sz="1400" dirty="0" err="1">
                <a:cs typeface="Times New Roman" panose="02020603050405020304" pitchFamily="18" charset="0"/>
              </a:rPr>
              <a:t>мерзімге</a:t>
            </a:r>
            <a:r>
              <a:rPr lang="ru-RU" sz="1400" dirty="0">
                <a:cs typeface="Times New Roman" panose="02020603050405020304" pitchFamily="18" charset="0"/>
              </a:rPr>
              <a:t>, </a:t>
            </a:r>
            <a:r>
              <a:rPr lang="ru-RU" sz="1400" dirty="0" err="1">
                <a:cs typeface="Times New Roman" panose="02020603050405020304" pitchFamily="18" charset="0"/>
              </a:rPr>
              <a:t>бірақ</a:t>
            </a:r>
            <a:r>
              <a:rPr lang="ru-RU" sz="1400" dirty="0">
                <a:cs typeface="Times New Roman" panose="02020603050405020304" pitchFamily="18" charset="0"/>
              </a:rPr>
              <a:t> </a:t>
            </a:r>
            <a:r>
              <a:rPr lang="ru-RU" sz="1400" dirty="0" err="1">
                <a:cs typeface="Times New Roman" panose="02020603050405020304" pitchFamily="18" charset="0"/>
              </a:rPr>
              <a:t>арнайы</a:t>
            </a:r>
            <a:r>
              <a:rPr lang="ru-RU" sz="1400" dirty="0">
                <a:cs typeface="Times New Roman" panose="02020603050405020304" pitchFamily="18" charset="0"/>
              </a:rPr>
              <a:t> </a:t>
            </a:r>
            <a:r>
              <a:rPr lang="ru-RU" sz="1400" dirty="0" err="1">
                <a:cs typeface="Times New Roman" panose="02020603050405020304" pitchFamily="18" charset="0"/>
              </a:rPr>
              <a:t>экономикалық</a:t>
            </a:r>
            <a:r>
              <a:rPr lang="ru-RU" sz="1400" dirty="0">
                <a:cs typeface="Times New Roman" panose="02020603050405020304" pitchFamily="18" charset="0"/>
              </a:rPr>
              <a:t> </a:t>
            </a:r>
            <a:r>
              <a:rPr lang="ru-RU" sz="1400" dirty="0" err="1">
                <a:cs typeface="Times New Roman" panose="02020603050405020304" pitchFamily="18" charset="0"/>
              </a:rPr>
              <a:t>аймақтардың</a:t>
            </a:r>
            <a:r>
              <a:rPr lang="ru-RU" sz="1400" dirty="0">
                <a:cs typeface="Times New Roman" panose="02020603050405020304" pitchFamily="18" charset="0"/>
              </a:rPr>
              <a:t> </a:t>
            </a:r>
            <a:r>
              <a:rPr lang="ru-RU" sz="1400" dirty="0" err="1">
                <a:cs typeface="Times New Roman" panose="02020603050405020304" pitchFamily="18" charset="0"/>
              </a:rPr>
              <a:t>қолданылу</a:t>
            </a:r>
            <a:r>
              <a:rPr lang="ru-RU" sz="1400" dirty="0">
                <a:cs typeface="Times New Roman" panose="02020603050405020304" pitchFamily="18" charset="0"/>
              </a:rPr>
              <a:t> </a:t>
            </a:r>
            <a:r>
              <a:rPr lang="ru-RU" sz="1400" dirty="0" err="1">
                <a:cs typeface="Times New Roman" panose="02020603050405020304" pitchFamily="18" charset="0"/>
              </a:rPr>
              <a:t>мерзімінен</a:t>
            </a:r>
            <a:r>
              <a:rPr lang="ru-RU" sz="1400" dirty="0">
                <a:cs typeface="Times New Roman" panose="02020603050405020304" pitchFamily="18" charset="0"/>
              </a:rPr>
              <a:t> </a:t>
            </a:r>
            <a:r>
              <a:rPr lang="ru-RU" sz="1400" dirty="0" err="1">
                <a:cs typeface="Times New Roman" panose="02020603050405020304" pitchFamily="18" charset="0"/>
              </a:rPr>
              <a:t>аспайтын</a:t>
            </a:r>
            <a:r>
              <a:rPr lang="ru-RU" sz="1400" dirty="0">
                <a:cs typeface="Times New Roman" panose="02020603050405020304" pitchFamily="18" charset="0"/>
              </a:rPr>
              <a:t> </a:t>
            </a:r>
            <a:r>
              <a:rPr lang="ru-RU" sz="1400" dirty="0" err="1">
                <a:cs typeface="Times New Roman" panose="02020603050405020304" pitchFamily="18" charset="0"/>
              </a:rPr>
              <a:t>мерзімге</a:t>
            </a:r>
            <a:r>
              <a:rPr lang="ru-RU" sz="1400" dirty="0">
                <a:cs typeface="Times New Roman" panose="02020603050405020304" pitchFamily="18" charset="0"/>
              </a:rPr>
              <a:t> </a:t>
            </a:r>
            <a:r>
              <a:rPr lang="ru-RU" sz="1400" dirty="0" err="1">
                <a:cs typeface="Times New Roman" panose="02020603050405020304" pitchFamily="18" charset="0"/>
              </a:rPr>
              <a:t>қатысушылары</a:t>
            </a:r>
            <a:r>
              <a:rPr lang="ru-RU" sz="1400" dirty="0" smtClean="0">
                <a:cs typeface="Times New Roman" panose="02020603050405020304" pitchFamily="18" charset="0"/>
              </a:rPr>
              <a:t>;</a:t>
            </a:r>
            <a:endParaRPr lang="ru-RU" sz="1400" dirty="0">
              <a:cs typeface="Times New Roman" panose="02020603050405020304" pitchFamily="18" charset="0"/>
            </a:endParaRPr>
          </a:p>
          <a:p>
            <a:pPr algn="just">
              <a:lnSpc>
                <a:spcPct val="100000"/>
              </a:lnSpc>
              <a:spcBef>
                <a:spcPts val="0"/>
              </a:spcBef>
            </a:pPr>
            <a:r>
              <a:rPr lang="ru-RU" sz="1400" dirty="0" err="1">
                <a:cs typeface="Times New Roman" panose="02020603050405020304" pitchFamily="18" charset="0"/>
              </a:rPr>
              <a:t>еркін</a:t>
            </a:r>
            <a:r>
              <a:rPr lang="ru-RU" sz="1400" dirty="0">
                <a:cs typeface="Times New Roman" panose="02020603050405020304" pitchFamily="18" charset="0"/>
              </a:rPr>
              <a:t> </a:t>
            </a:r>
            <a:r>
              <a:rPr lang="ru-RU" sz="1400" dirty="0" err="1">
                <a:cs typeface="Times New Roman" panose="02020603050405020304" pitchFamily="18" charset="0"/>
              </a:rPr>
              <a:t>қоймалардың</a:t>
            </a:r>
            <a:r>
              <a:rPr lang="ru-RU" sz="1400" dirty="0">
                <a:cs typeface="Times New Roman" panose="02020603050405020304" pitchFamily="18" charset="0"/>
              </a:rPr>
              <a:t> </a:t>
            </a:r>
            <a:r>
              <a:rPr lang="ru-RU" sz="1400" dirty="0" err="1">
                <a:cs typeface="Times New Roman" panose="02020603050405020304" pitchFamily="18" charset="0"/>
              </a:rPr>
              <a:t>иелері</a:t>
            </a:r>
            <a:r>
              <a:rPr lang="ru-RU" sz="1400" dirty="0">
                <a:cs typeface="Times New Roman" panose="02020603050405020304" pitchFamily="18" charset="0"/>
              </a:rPr>
              <a:t> </a:t>
            </a:r>
            <a:r>
              <a:rPr lang="ru-RU" sz="1400" dirty="0" err="1">
                <a:cs typeface="Times New Roman" panose="02020603050405020304" pitchFamily="18" charset="0"/>
              </a:rPr>
              <a:t>арнайы</a:t>
            </a:r>
            <a:r>
              <a:rPr lang="ru-RU" sz="1400" dirty="0">
                <a:cs typeface="Times New Roman" panose="02020603050405020304" pitchFamily="18" charset="0"/>
              </a:rPr>
              <a:t> </a:t>
            </a:r>
            <a:r>
              <a:rPr lang="ru-RU" sz="1400" dirty="0" err="1">
                <a:cs typeface="Times New Roman" panose="02020603050405020304" pitchFamily="18" charset="0"/>
              </a:rPr>
              <a:t>инвестициялық</a:t>
            </a:r>
            <a:r>
              <a:rPr lang="ru-RU" sz="1400" dirty="0">
                <a:cs typeface="Times New Roman" panose="02020603050405020304" pitchFamily="18" charset="0"/>
              </a:rPr>
              <a:t> </a:t>
            </a:r>
            <a:r>
              <a:rPr lang="ru-RU" sz="1400" dirty="0" err="1">
                <a:cs typeface="Times New Roman" panose="02020603050405020304" pitchFamily="18" charset="0"/>
              </a:rPr>
              <a:t>келісімшарт</a:t>
            </a:r>
            <a:r>
              <a:rPr lang="ru-RU" sz="1400" dirty="0">
                <a:cs typeface="Times New Roman" panose="02020603050405020304" pitchFamily="18" charset="0"/>
              </a:rPr>
              <a:t> </a:t>
            </a:r>
            <a:r>
              <a:rPr lang="ru-RU" sz="1400" dirty="0" err="1">
                <a:cs typeface="Times New Roman" panose="02020603050405020304" pitchFamily="18" charset="0"/>
              </a:rPr>
              <a:t>тіркелген</a:t>
            </a:r>
            <a:r>
              <a:rPr lang="ru-RU" sz="1400" dirty="0">
                <a:cs typeface="Times New Roman" panose="02020603050405020304" pitchFamily="18" charset="0"/>
              </a:rPr>
              <a:t> </a:t>
            </a:r>
            <a:r>
              <a:rPr lang="ru-RU" sz="1400" dirty="0" err="1">
                <a:cs typeface="Times New Roman" panose="02020603050405020304" pitchFamily="18" charset="0"/>
              </a:rPr>
              <a:t>сәттен</a:t>
            </a:r>
            <a:r>
              <a:rPr lang="ru-RU" sz="1400" dirty="0">
                <a:cs typeface="Times New Roman" panose="02020603050405020304" pitchFamily="18" charset="0"/>
              </a:rPr>
              <a:t> </a:t>
            </a:r>
            <a:r>
              <a:rPr lang="ru-RU" sz="1400" dirty="0" err="1">
                <a:cs typeface="Times New Roman" panose="02020603050405020304" pitchFamily="18" charset="0"/>
              </a:rPr>
              <a:t>бастап</a:t>
            </a:r>
            <a:r>
              <a:rPr lang="ru-RU" sz="1400" dirty="0">
                <a:cs typeface="Times New Roman" panose="02020603050405020304" pitchFamily="18" charset="0"/>
              </a:rPr>
              <a:t> он бес </a:t>
            </a:r>
            <a:r>
              <a:rPr lang="ru-RU" sz="1400" dirty="0" err="1">
                <a:cs typeface="Times New Roman" panose="02020603050405020304" pitchFamily="18" charset="0"/>
              </a:rPr>
              <a:t>жылдан</a:t>
            </a:r>
            <a:r>
              <a:rPr lang="ru-RU" sz="1400" dirty="0">
                <a:cs typeface="Times New Roman" panose="02020603050405020304" pitchFamily="18" charset="0"/>
              </a:rPr>
              <a:t> </a:t>
            </a:r>
            <a:r>
              <a:rPr lang="ru-RU" sz="1400" dirty="0" err="1">
                <a:cs typeface="Times New Roman" panose="02020603050405020304" pitchFamily="18" charset="0"/>
              </a:rPr>
              <a:t>аспайтын</a:t>
            </a:r>
            <a:r>
              <a:rPr lang="ru-RU" sz="1400" dirty="0">
                <a:cs typeface="Times New Roman" panose="02020603050405020304" pitchFamily="18" charset="0"/>
              </a:rPr>
              <a:t> </a:t>
            </a:r>
            <a:r>
              <a:rPr lang="ru-RU" sz="1400" dirty="0" err="1">
                <a:cs typeface="Times New Roman" panose="02020603050405020304" pitchFamily="18" charset="0"/>
              </a:rPr>
              <a:t>мерзімге</a:t>
            </a:r>
            <a:r>
              <a:rPr lang="ru-RU" sz="1400" dirty="0">
                <a:cs typeface="Times New Roman" panose="02020603050405020304" pitchFamily="18" charset="0"/>
              </a:rPr>
              <a:t>;</a:t>
            </a:r>
            <a:endParaRPr lang="ru-RU" sz="1400" dirty="0">
              <a:cs typeface="Times New Roman" panose="02020603050405020304" pitchFamily="18" charset="0"/>
            </a:endParaRPr>
          </a:p>
          <a:p>
            <a:pPr algn="just">
              <a:lnSpc>
                <a:spcPct val="100000"/>
              </a:lnSpc>
              <a:spcBef>
                <a:spcPts val="0"/>
              </a:spcBef>
            </a:pPr>
            <a:r>
              <a:rPr lang="ru-RU" sz="1400" dirty="0" err="1">
                <a:cs typeface="Times New Roman" panose="02020603050405020304" pitchFamily="18" charset="0"/>
              </a:rPr>
              <a:t>арнайы</a:t>
            </a:r>
            <a:r>
              <a:rPr lang="ru-RU" sz="1400" dirty="0">
                <a:cs typeface="Times New Roman" panose="02020603050405020304" pitchFamily="18" charset="0"/>
              </a:rPr>
              <a:t> </a:t>
            </a:r>
            <a:r>
              <a:rPr lang="ru-RU" sz="1400" dirty="0" err="1">
                <a:cs typeface="Times New Roman" panose="02020603050405020304" pitchFamily="18" charset="0"/>
              </a:rPr>
              <a:t>инвестициялық</a:t>
            </a:r>
            <a:r>
              <a:rPr lang="ru-RU" sz="1400" dirty="0">
                <a:cs typeface="Times New Roman" panose="02020603050405020304" pitchFamily="18" charset="0"/>
              </a:rPr>
              <a:t> </a:t>
            </a:r>
            <a:r>
              <a:rPr lang="ru-RU" sz="1400" dirty="0" err="1">
                <a:cs typeface="Times New Roman" panose="02020603050405020304" pitchFamily="18" charset="0"/>
              </a:rPr>
              <a:t>келісімшарт</a:t>
            </a:r>
            <a:r>
              <a:rPr lang="ru-RU" sz="1400" dirty="0">
                <a:cs typeface="Times New Roman" panose="02020603050405020304" pitchFamily="18" charset="0"/>
              </a:rPr>
              <a:t> </a:t>
            </a:r>
            <a:r>
              <a:rPr lang="ru-RU" sz="1400" dirty="0" err="1">
                <a:cs typeface="Times New Roman" panose="02020603050405020304" pitchFamily="18" charset="0"/>
              </a:rPr>
              <a:t>тіркелген</a:t>
            </a:r>
            <a:r>
              <a:rPr lang="ru-RU" sz="1400" dirty="0">
                <a:cs typeface="Times New Roman" panose="02020603050405020304" pitchFamily="18" charset="0"/>
              </a:rPr>
              <a:t> </a:t>
            </a:r>
            <a:r>
              <a:rPr lang="ru-RU" sz="1400" dirty="0" err="1">
                <a:cs typeface="Times New Roman" panose="02020603050405020304" pitchFamily="18" charset="0"/>
              </a:rPr>
              <a:t>сәттен</a:t>
            </a:r>
            <a:r>
              <a:rPr lang="ru-RU" sz="1400" dirty="0">
                <a:cs typeface="Times New Roman" panose="02020603050405020304" pitchFamily="18" charset="0"/>
              </a:rPr>
              <a:t> </a:t>
            </a:r>
            <a:r>
              <a:rPr lang="ru-RU" sz="1400" dirty="0" err="1">
                <a:cs typeface="Times New Roman" panose="02020603050405020304" pitchFamily="18" charset="0"/>
              </a:rPr>
              <a:t>бастап</a:t>
            </a:r>
            <a:r>
              <a:rPr lang="ru-RU" sz="1400" dirty="0">
                <a:cs typeface="Times New Roman" panose="02020603050405020304" pitchFamily="18" charset="0"/>
              </a:rPr>
              <a:t> он бес </a:t>
            </a:r>
            <a:r>
              <a:rPr lang="ru-RU" sz="1400" dirty="0" err="1">
                <a:cs typeface="Times New Roman" panose="02020603050405020304" pitchFamily="18" charset="0"/>
              </a:rPr>
              <a:t>жылдан</a:t>
            </a:r>
            <a:r>
              <a:rPr lang="ru-RU" sz="1400" dirty="0">
                <a:cs typeface="Times New Roman" panose="02020603050405020304" pitchFamily="18" charset="0"/>
              </a:rPr>
              <a:t> </a:t>
            </a:r>
            <a:r>
              <a:rPr lang="ru-RU" sz="1400" dirty="0" err="1">
                <a:cs typeface="Times New Roman" panose="02020603050405020304" pitchFamily="18" charset="0"/>
              </a:rPr>
              <a:t>аспайтын</a:t>
            </a:r>
            <a:r>
              <a:rPr lang="ru-RU" sz="1400" dirty="0">
                <a:cs typeface="Times New Roman" panose="02020603050405020304" pitchFamily="18" charset="0"/>
              </a:rPr>
              <a:t> </a:t>
            </a:r>
            <a:r>
              <a:rPr lang="ru-RU" sz="1400" dirty="0" err="1">
                <a:cs typeface="Times New Roman" panose="02020603050405020304" pitchFamily="18" charset="0"/>
              </a:rPr>
              <a:t>мерзімге</a:t>
            </a:r>
            <a:r>
              <a:rPr lang="ru-RU" sz="1400" dirty="0">
                <a:cs typeface="Times New Roman" panose="02020603050405020304" pitchFamily="18" charset="0"/>
              </a:rPr>
              <a:t> </a:t>
            </a:r>
            <a:r>
              <a:rPr lang="ru-RU" sz="1400" dirty="0" err="1">
                <a:cs typeface="Times New Roman" panose="02020603050405020304" pitchFamily="18" charset="0"/>
              </a:rPr>
              <a:t>моторлы</a:t>
            </a:r>
            <a:r>
              <a:rPr lang="ru-RU" sz="1400" dirty="0">
                <a:cs typeface="Times New Roman" panose="02020603050405020304" pitchFamily="18" charset="0"/>
              </a:rPr>
              <a:t> </a:t>
            </a:r>
            <a:r>
              <a:rPr lang="ru-RU" sz="1400" dirty="0" err="1">
                <a:cs typeface="Times New Roman" panose="02020603050405020304" pitchFamily="18" charset="0"/>
              </a:rPr>
              <a:t>көлік</a:t>
            </a:r>
            <a:r>
              <a:rPr lang="ru-RU" sz="1400" dirty="0">
                <a:cs typeface="Times New Roman" panose="02020603050405020304" pitchFamily="18" charset="0"/>
              </a:rPr>
              <a:t> </a:t>
            </a:r>
            <a:r>
              <a:rPr lang="ru-RU" sz="1400" dirty="0" err="1">
                <a:cs typeface="Times New Roman" panose="02020603050405020304" pitchFamily="18" charset="0"/>
              </a:rPr>
              <a:t>құралдарын</a:t>
            </a:r>
            <a:r>
              <a:rPr lang="ru-RU" sz="1400" dirty="0">
                <a:cs typeface="Times New Roman" panose="02020603050405020304" pitchFamily="18" charset="0"/>
              </a:rPr>
              <a:t> </a:t>
            </a:r>
            <a:r>
              <a:rPr lang="ru-RU" sz="1400" dirty="0" err="1">
                <a:cs typeface="Times New Roman" panose="02020603050405020304" pitchFamily="18" charset="0"/>
              </a:rPr>
              <a:t>өнеркәсіптік</a:t>
            </a:r>
            <a:r>
              <a:rPr lang="ru-RU" sz="1400" dirty="0">
                <a:cs typeface="Times New Roman" panose="02020603050405020304" pitchFamily="18" charset="0"/>
              </a:rPr>
              <a:t> </a:t>
            </a:r>
            <a:r>
              <a:rPr lang="ru-RU" sz="1400" dirty="0" err="1">
                <a:cs typeface="Times New Roman" panose="02020603050405020304" pitchFamily="18" charset="0"/>
              </a:rPr>
              <a:t>құрастыру</a:t>
            </a:r>
            <a:r>
              <a:rPr lang="ru-RU" sz="1400" dirty="0">
                <a:cs typeface="Times New Roman" panose="02020603050405020304" pitchFamily="18" charset="0"/>
              </a:rPr>
              <a:t> </a:t>
            </a:r>
            <a:r>
              <a:rPr lang="ru-RU" sz="1400" dirty="0" err="1">
                <a:cs typeface="Times New Roman" panose="02020603050405020304" pitchFamily="18" charset="0"/>
              </a:rPr>
              <a:t>туралы</a:t>
            </a:r>
            <a:r>
              <a:rPr lang="ru-RU" sz="1400" dirty="0">
                <a:cs typeface="Times New Roman" panose="02020603050405020304" pitchFamily="18" charset="0"/>
              </a:rPr>
              <a:t> </a:t>
            </a:r>
            <a:r>
              <a:rPr lang="ru-RU" sz="1400" dirty="0" err="1">
                <a:cs typeface="Times New Roman" panose="02020603050405020304" pitchFamily="18" charset="0"/>
              </a:rPr>
              <a:t>келісім</a:t>
            </a:r>
            <a:r>
              <a:rPr lang="ru-RU" sz="1400" dirty="0">
                <a:cs typeface="Times New Roman" panose="02020603050405020304" pitchFamily="18" charset="0"/>
              </a:rPr>
              <a:t> </a:t>
            </a:r>
            <a:r>
              <a:rPr lang="ru-RU" sz="1400" dirty="0" err="1">
                <a:cs typeface="Times New Roman" panose="02020603050405020304" pitchFamily="18" charset="0"/>
              </a:rPr>
              <a:t>жасасқан</a:t>
            </a:r>
            <a:r>
              <a:rPr lang="ru-RU" sz="1400" dirty="0">
                <a:cs typeface="Times New Roman" panose="02020603050405020304" pitchFamily="18" charset="0"/>
              </a:rPr>
              <a:t> </a:t>
            </a:r>
            <a:r>
              <a:rPr lang="ru-RU" sz="1400" dirty="0" err="1">
                <a:cs typeface="Times New Roman" panose="02020603050405020304" pitchFamily="18" charset="0"/>
              </a:rPr>
              <a:t>Қазақстан</a:t>
            </a:r>
            <a:r>
              <a:rPr lang="ru-RU" sz="1400" dirty="0">
                <a:cs typeface="Times New Roman" panose="02020603050405020304" pitchFamily="18" charset="0"/>
              </a:rPr>
              <a:t> </a:t>
            </a:r>
            <a:r>
              <a:rPr lang="ru-RU" sz="1400" dirty="0" err="1">
                <a:cs typeface="Times New Roman" panose="02020603050405020304" pitchFamily="18" charset="0"/>
              </a:rPr>
              <a:t>Республикасының</a:t>
            </a:r>
            <a:r>
              <a:rPr lang="ru-RU" sz="1400" dirty="0">
                <a:cs typeface="Times New Roman" panose="02020603050405020304" pitchFamily="18" charset="0"/>
              </a:rPr>
              <a:t> </a:t>
            </a:r>
            <a:r>
              <a:rPr lang="ru-RU" sz="1400" dirty="0" err="1">
                <a:cs typeface="Times New Roman" panose="02020603050405020304" pitchFamily="18" charset="0"/>
              </a:rPr>
              <a:t>заңды</a:t>
            </a:r>
            <a:r>
              <a:rPr lang="ru-RU" sz="1400" dirty="0">
                <a:cs typeface="Times New Roman" panose="02020603050405020304" pitchFamily="18" charset="0"/>
              </a:rPr>
              <a:t> </a:t>
            </a:r>
            <a:r>
              <a:rPr lang="ru-RU" sz="1400" dirty="0" err="1">
                <a:cs typeface="Times New Roman" panose="02020603050405020304" pitchFamily="18" charset="0"/>
              </a:rPr>
              <a:t>тұлғалары</a:t>
            </a:r>
            <a:r>
              <a:rPr lang="ru-RU" sz="1400" dirty="0">
                <a:cs typeface="Times New Roman" panose="02020603050405020304" pitchFamily="18" charset="0"/>
              </a:rPr>
              <a:t>.</a:t>
            </a:r>
            <a:endParaRPr lang="ru-RU" sz="1400" dirty="0">
              <a:cs typeface="Times New Roman" panose="02020603050405020304" pitchFamily="18" charset="0"/>
            </a:endParaRPr>
          </a:p>
          <a:p>
            <a:pPr marL="0" indent="0" algn="just">
              <a:lnSpc>
                <a:spcPct val="100000"/>
              </a:lnSpc>
              <a:spcBef>
                <a:spcPts val="0"/>
              </a:spcBef>
              <a:buNone/>
            </a:pPr>
            <a:r>
              <a:rPr lang="ru-RU" sz="1400" dirty="0">
                <a:cs typeface="Times New Roman" panose="02020603050405020304" pitchFamily="18" charset="0"/>
              </a:rPr>
              <a:t>3) </a:t>
            </a:r>
            <a:r>
              <a:rPr lang="ru-RU" sz="1400" dirty="0" err="1">
                <a:cs typeface="Times New Roman" panose="02020603050405020304" pitchFamily="18" charset="0"/>
              </a:rPr>
              <a:t>Заңды</a:t>
            </a:r>
            <a:r>
              <a:rPr lang="ru-RU" sz="1400" dirty="0">
                <a:cs typeface="Times New Roman" panose="02020603050405020304" pitchFamily="18" charset="0"/>
              </a:rPr>
              <a:t> </a:t>
            </a:r>
            <a:r>
              <a:rPr lang="ru-RU" sz="1400" dirty="0" err="1">
                <a:cs typeface="Times New Roman" panose="02020603050405020304" pitchFamily="18" charset="0"/>
              </a:rPr>
              <a:t>тұлға-инвестициялық</a:t>
            </a:r>
            <a:r>
              <a:rPr lang="ru-RU" sz="1400" dirty="0">
                <a:cs typeface="Times New Roman" panose="02020603050405020304" pitchFamily="18" charset="0"/>
              </a:rPr>
              <a:t> </a:t>
            </a:r>
            <a:r>
              <a:rPr lang="ru-RU" sz="1400" dirty="0" err="1">
                <a:cs typeface="Times New Roman" panose="02020603050405020304" pitchFamily="18" charset="0"/>
              </a:rPr>
              <a:t>жобаны</a:t>
            </a:r>
            <a:r>
              <a:rPr lang="ru-RU" sz="1400" dirty="0">
                <a:cs typeface="Times New Roman" panose="02020603050405020304" pitchFamily="18" charset="0"/>
              </a:rPr>
              <a:t> </a:t>
            </a:r>
            <a:r>
              <a:rPr lang="ru-RU" sz="1400" dirty="0" err="1">
                <a:cs typeface="Times New Roman" panose="02020603050405020304" pitchFamily="18" charset="0"/>
              </a:rPr>
              <a:t>іске</a:t>
            </a:r>
            <a:r>
              <a:rPr lang="ru-RU" sz="1400" dirty="0">
                <a:cs typeface="Times New Roman" panose="02020603050405020304" pitchFamily="18" charset="0"/>
              </a:rPr>
              <a:t> </a:t>
            </a:r>
            <a:r>
              <a:rPr lang="ru-RU" sz="1400" dirty="0" err="1">
                <a:cs typeface="Times New Roman" panose="02020603050405020304" pitchFamily="18" charset="0"/>
              </a:rPr>
              <a:t>асыратын</a:t>
            </a:r>
            <a:r>
              <a:rPr lang="ru-RU" sz="1400" dirty="0">
                <a:cs typeface="Times New Roman" panose="02020603050405020304" pitchFamily="18" charset="0"/>
              </a:rPr>
              <a:t> </a:t>
            </a:r>
            <a:r>
              <a:rPr lang="ru-RU" sz="1400" dirty="0" err="1">
                <a:cs typeface="Times New Roman" panose="02020603050405020304" pitchFamily="18" charset="0"/>
              </a:rPr>
              <a:t>Қазақстан</a:t>
            </a:r>
            <a:r>
              <a:rPr lang="ru-RU" sz="1400" dirty="0">
                <a:cs typeface="Times New Roman" panose="02020603050405020304" pitchFamily="18" charset="0"/>
              </a:rPr>
              <a:t> </a:t>
            </a:r>
            <a:r>
              <a:rPr lang="ru-RU" sz="1400" dirty="0" err="1">
                <a:cs typeface="Times New Roman" panose="02020603050405020304" pitchFamily="18" charset="0"/>
              </a:rPr>
              <a:t>Республикасының</a:t>
            </a:r>
            <a:r>
              <a:rPr lang="ru-RU" sz="1400" dirty="0">
                <a:cs typeface="Times New Roman" panose="02020603050405020304" pitchFamily="18" charset="0"/>
              </a:rPr>
              <a:t> </a:t>
            </a:r>
            <a:r>
              <a:rPr lang="ru-RU" sz="1400" dirty="0" err="1">
                <a:cs typeface="Times New Roman" panose="02020603050405020304" pitchFamily="18" charset="0"/>
              </a:rPr>
              <a:t>заңды</a:t>
            </a:r>
            <a:r>
              <a:rPr lang="ru-RU" sz="1400" dirty="0">
                <a:cs typeface="Times New Roman" panose="02020603050405020304" pitchFamily="18" charset="0"/>
              </a:rPr>
              <a:t> </a:t>
            </a:r>
            <a:r>
              <a:rPr lang="ru-RU" sz="1400" dirty="0" err="1">
                <a:cs typeface="Times New Roman" panose="02020603050405020304" pitchFamily="18" charset="0"/>
              </a:rPr>
              <a:t>тұлғасы</a:t>
            </a:r>
            <a:r>
              <a:rPr lang="ru-RU" sz="1400" dirty="0">
                <a:cs typeface="Times New Roman" panose="02020603050405020304" pitchFamily="18" charset="0"/>
              </a:rPr>
              <a:t> </a:t>
            </a:r>
            <a:r>
              <a:rPr lang="ru-RU" sz="1400" dirty="0" err="1">
                <a:cs typeface="Times New Roman" panose="02020603050405020304" pitchFamily="18" charset="0"/>
              </a:rPr>
              <a:t>үшін</a:t>
            </a:r>
            <a:r>
              <a:rPr lang="ru-RU" sz="1400" dirty="0">
                <a:cs typeface="Times New Roman" panose="02020603050405020304" pitchFamily="18" charset="0"/>
              </a:rPr>
              <a:t> </a:t>
            </a:r>
            <a:r>
              <a:rPr lang="ru-RU" sz="1400" dirty="0" err="1">
                <a:cs typeface="Times New Roman" panose="02020603050405020304" pitchFamily="18" charset="0"/>
              </a:rPr>
              <a:t>қаржы</a:t>
            </a:r>
            <a:r>
              <a:rPr lang="ru-RU" sz="1400" dirty="0">
                <a:cs typeface="Times New Roman" panose="02020603050405020304" pitchFamily="18" charset="0"/>
              </a:rPr>
              <a:t> </a:t>
            </a:r>
            <a:r>
              <a:rPr lang="ru-RU" sz="1400" dirty="0" err="1">
                <a:cs typeface="Times New Roman" panose="02020603050405020304" pitchFamily="18" charset="0"/>
              </a:rPr>
              <a:t>лизингі</a:t>
            </a:r>
            <a:r>
              <a:rPr lang="ru-RU" sz="1400" dirty="0">
                <a:cs typeface="Times New Roman" panose="02020603050405020304" pitchFamily="18" charset="0"/>
              </a:rPr>
              <a:t> </a:t>
            </a:r>
            <a:r>
              <a:rPr lang="ru-RU" sz="1400" dirty="0" err="1">
                <a:cs typeface="Times New Roman" panose="02020603050405020304" pitchFamily="18" charset="0"/>
              </a:rPr>
              <a:t>шарты</a:t>
            </a:r>
            <a:r>
              <a:rPr lang="ru-RU" sz="1400" dirty="0">
                <a:cs typeface="Times New Roman" panose="02020603050405020304" pitchFamily="18" charset="0"/>
              </a:rPr>
              <a:t> </a:t>
            </a:r>
            <a:r>
              <a:rPr lang="ru-RU" sz="1400" dirty="0" err="1">
                <a:cs typeface="Times New Roman" panose="02020603050405020304" pitchFamily="18" charset="0"/>
              </a:rPr>
              <a:t>негізінде</a:t>
            </a:r>
            <a:r>
              <a:rPr lang="ru-RU" sz="1400" dirty="0">
                <a:cs typeface="Times New Roman" panose="02020603050405020304" pitchFamily="18" charset="0"/>
              </a:rPr>
              <a:t> </a:t>
            </a:r>
            <a:r>
              <a:rPr lang="ru-RU" sz="1400" dirty="0" err="1">
                <a:cs typeface="Times New Roman" panose="02020603050405020304" pitchFamily="18" charset="0"/>
              </a:rPr>
              <a:t>инвестициялық</a:t>
            </a:r>
            <a:r>
              <a:rPr lang="ru-RU" sz="1400" dirty="0">
                <a:cs typeface="Times New Roman" panose="02020603050405020304" pitchFamily="18" charset="0"/>
              </a:rPr>
              <a:t> </a:t>
            </a:r>
            <a:r>
              <a:rPr lang="ru-RU" sz="1400" dirty="0" err="1">
                <a:cs typeface="Times New Roman" panose="02020603050405020304" pitchFamily="18" charset="0"/>
              </a:rPr>
              <a:t>жобаны</a:t>
            </a:r>
            <a:r>
              <a:rPr lang="ru-RU" sz="1400" dirty="0">
                <a:cs typeface="Times New Roman" panose="02020603050405020304" pitchFamily="18" charset="0"/>
              </a:rPr>
              <a:t> </a:t>
            </a:r>
            <a:r>
              <a:rPr lang="ru-RU" sz="1400" dirty="0" err="1">
                <a:cs typeface="Times New Roman" panose="02020603050405020304" pitchFamily="18" charset="0"/>
              </a:rPr>
              <a:t>іске</a:t>
            </a:r>
            <a:r>
              <a:rPr lang="ru-RU" sz="1400" dirty="0">
                <a:cs typeface="Times New Roman" panose="02020603050405020304" pitchFamily="18" charset="0"/>
              </a:rPr>
              <a:t> </a:t>
            </a:r>
            <a:r>
              <a:rPr lang="ru-RU" sz="1400" dirty="0" err="1">
                <a:cs typeface="Times New Roman" panose="02020603050405020304" pitchFamily="18" charset="0"/>
              </a:rPr>
              <a:t>асыру</a:t>
            </a:r>
            <a:r>
              <a:rPr lang="ru-RU" sz="1400" dirty="0">
                <a:cs typeface="Times New Roman" panose="02020603050405020304" pitchFamily="18" charset="0"/>
              </a:rPr>
              <a:t> </a:t>
            </a:r>
            <a:r>
              <a:rPr lang="ru-RU" sz="1400" dirty="0" err="1">
                <a:cs typeface="Times New Roman" panose="02020603050405020304" pitchFamily="18" charset="0"/>
              </a:rPr>
              <a:t>шеңберінде</a:t>
            </a:r>
            <a:r>
              <a:rPr lang="ru-RU" sz="1400" dirty="0">
                <a:cs typeface="Times New Roman" panose="02020603050405020304" pitchFamily="18" charset="0"/>
              </a:rPr>
              <a:t> </a:t>
            </a:r>
            <a:r>
              <a:rPr lang="ru-RU" sz="1400" dirty="0" err="1">
                <a:cs typeface="Times New Roman" panose="02020603050405020304" pitchFamily="18" charset="0"/>
              </a:rPr>
              <a:t>жеткізілетін</a:t>
            </a:r>
            <a:r>
              <a:rPr lang="ru-RU" sz="1400" dirty="0">
                <a:cs typeface="Times New Roman" panose="02020603050405020304" pitchFamily="18" charset="0"/>
              </a:rPr>
              <a:t> </a:t>
            </a:r>
            <a:r>
              <a:rPr lang="ru-RU" sz="1400" dirty="0" err="1">
                <a:cs typeface="Times New Roman" panose="02020603050405020304" pitchFamily="18" charset="0"/>
              </a:rPr>
              <a:t>технологиялық</a:t>
            </a:r>
            <a:r>
              <a:rPr lang="ru-RU" sz="1400" dirty="0">
                <a:cs typeface="Times New Roman" panose="02020603050405020304" pitchFamily="18" charset="0"/>
              </a:rPr>
              <a:t> </a:t>
            </a:r>
            <a:r>
              <a:rPr lang="ru-RU" sz="1400" dirty="0" err="1">
                <a:cs typeface="Times New Roman" panose="02020603050405020304" pitchFamily="18" charset="0"/>
              </a:rPr>
              <a:t>жабдықтың</a:t>
            </a:r>
            <a:r>
              <a:rPr lang="ru-RU" sz="1400" dirty="0">
                <a:cs typeface="Times New Roman" panose="02020603050405020304" pitchFamily="18" charset="0"/>
              </a:rPr>
              <a:t> импорты </a:t>
            </a:r>
            <a:r>
              <a:rPr lang="ru-RU" sz="1400" dirty="0" err="1">
                <a:cs typeface="Times New Roman" panose="02020603050405020304" pitchFamily="18" charset="0"/>
              </a:rPr>
              <a:t>кезіндегі</a:t>
            </a:r>
            <a:r>
              <a:rPr lang="ru-RU" sz="1400" dirty="0">
                <a:cs typeface="Times New Roman" panose="02020603050405020304" pitchFamily="18" charset="0"/>
              </a:rPr>
              <a:t> </a:t>
            </a:r>
            <a:r>
              <a:rPr lang="ru-RU" sz="1400" dirty="0" err="1">
                <a:cs typeface="Times New Roman" panose="02020603050405020304" pitchFamily="18" charset="0"/>
              </a:rPr>
              <a:t>Лизингтік</a:t>
            </a:r>
            <a:r>
              <a:rPr lang="ru-RU" sz="1400" dirty="0">
                <a:cs typeface="Times New Roman" panose="02020603050405020304" pitchFamily="18" charset="0"/>
              </a:rPr>
              <a:t> компания.</a:t>
            </a:r>
            <a:endParaRPr lang="ru-RU" sz="1600" dirty="0"/>
          </a:p>
          <a:p>
            <a:pPr marL="0" indent="0" algn="just">
              <a:buNone/>
            </a:pPr>
            <a:endParaRPr lang="ru-RU" sz="1600" dirty="0"/>
          </a:p>
          <a:p>
            <a:pPr marL="0" indent="0" algn="just">
              <a:buNone/>
            </a:pPr>
            <a:endParaRPr lang="ru-RU" sz="1600" dirty="0"/>
          </a:p>
          <a:p>
            <a:pPr marL="0" indent="0">
              <a:buNone/>
            </a:pPr>
            <a:endParaRPr lang="ru-RU" sz="1600" dirty="0"/>
          </a:p>
        </p:txBody>
      </p:sp>
      <p:sp>
        <p:nvSpPr>
          <p:cNvPr id="6" name="Номер слайда 6"/>
          <p:cNvSpPr>
            <a:spLocks noGrp="1"/>
          </p:cNvSpPr>
          <p:nvPr>
            <p:ph type="sldNum" sz="quarter" idx="12"/>
          </p:nvPr>
        </p:nvSpPr>
        <p:spPr>
          <a:xfrm>
            <a:off x="8610600" y="6356352"/>
            <a:ext cx="2743200" cy="365125"/>
          </a:xfrm>
        </p:spPr>
        <p:txBody>
          <a:bodyPr/>
          <a:lstStyle/>
          <a:p>
            <a:fld id="{06690157-0765-4A7F-B34E-AEA284B34A45}" type="slidenum">
              <a:rPr lang="ru-RU" smtClean="0">
                <a:solidFill>
                  <a:schemeClr val="tx1"/>
                </a:solidFill>
              </a:rPr>
              <a:pPr/>
              <a:t>6</a:t>
            </a:fld>
            <a:endParaRPr lang="ru-RU" dirty="0">
              <a:solidFill>
                <a:schemeClr val="tx1"/>
              </a:solidFill>
            </a:endParaRPr>
          </a:p>
        </p:txBody>
      </p:sp>
      <p:sp>
        <p:nvSpPr>
          <p:cNvPr id="7" name="Объект 7"/>
          <p:cNvSpPr txBox="1">
            <a:spLocks/>
          </p:cNvSpPr>
          <p:nvPr/>
        </p:nvSpPr>
        <p:spPr>
          <a:xfrm>
            <a:off x="529697" y="1292184"/>
            <a:ext cx="4735322" cy="4978037"/>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ru-RU" sz="5600" dirty="0" err="1"/>
              <a:t>Технологиялық</a:t>
            </a:r>
            <a:r>
              <a:rPr lang="ru-RU" sz="5600" dirty="0"/>
              <a:t> </a:t>
            </a:r>
            <a:r>
              <a:rPr lang="ru-RU" sz="5600" dirty="0" err="1"/>
              <a:t>жабдық-инвестициялық</a:t>
            </a:r>
            <a:r>
              <a:rPr lang="ru-RU" sz="5600" dirty="0"/>
              <a:t> </a:t>
            </a:r>
            <a:r>
              <a:rPr lang="ru-RU" sz="5600" dirty="0" err="1"/>
              <a:t>жобаның</a:t>
            </a:r>
            <a:r>
              <a:rPr lang="ru-RU" sz="5600" dirty="0"/>
              <a:t> </a:t>
            </a:r>
            <a:r>
              <a:rPr lang="ru-RU" sz="5600" dirty="0" err="1"/>
              <a:t>технологиялық</a:t>
            </a:r>
            <a:r>
              <a:rPr lang="ru-RU" sz="5600" dirty="0"/>
              <a:t> </a:t>
            </a:r>
            <a:r>
              <a:rPr lang="ru-RU" sz="5600" dirty="0" err="1"/>
              <a:t>процесінде</a:t>
            </a:r>
            <a:r>
              <a:rPr lang="ru-RU" sz="5600" dirty="0"/>
              <a:t> </a:t>
            </a:r>
            <a:r>
              <a:rPr lang="ru-RU" sz="5600" dirty="0" err="1"/>
              <a:t>пайдалануға</a:t>
            </a:r>
            <a:r>
              <a:rPr lang="ru-RU" sz="5600" dirty="0"/>
              <a:t> </a:t>
            </a:r>
            <a:r>
              <a:rPr lang="ru-RU" sz="5600" dirty="0" err="1"/>
              <a:t>арналған</a:t>
            </a:r>
            <a:r>
              <a:rPr lang="ru-RU" sz="5600" dirty="0"/>
              <a:t> </a:t>
            </a:r>
            <a:r>
              <a:rPr lang="ru-RU" sz="5600" dirty="0" err="1"/>
              <a:t>тауарлар</a:t>
            </a:r>
            <a:r>
              <a:rPr lang="ru-RU" sz="5600" dirty="0"/>
              <a:t>. </a:t>
            </a:r>
            <a:endParaRPr lang="en-US" sz="5600" dirty="0" smtClean="0"/>
          </a:p>
          <a:p>
            <a:pPr algn="just"/>
            <a:r>
              <a:rPr lang="ru-RU" sz="5600" dirty="0" err="1"/>
              <a:t>Жиынтықтаушы-жиынтығында</a:t>
            </a:r>
            <a:r>
              <a:rPr lang="ru-RU" sz="5600" dirty="0"/>
              <a:t> </a:t>
            </a:r>
            <a:r>
              <a:rPr lang="ru-RU" sz="5600" dirty="0" err="1"/>
              <a:t>технологиялық</a:t>
            </a:r>
            <a:r>
              <a:rPr lang="ru-RU" sz="5600" dirty="0"/>
              <a:t> </a:t>
            </a:r>
            <a:r>
              <a:rPr lang="ru-RU" sz="5600" dirty="0" err="1"/>
              <a:t>жабдықтың</a:t>
            </a:r>
            <a:r>
              <a:rPr lang="ru-RU" sz="5600" dirty="0"/>
              <a:t> </a:t>
            </a:r>
            <a:r>
              <a:rPr lang="ru-RU" sz="5600" dirty="0" err="1"/>
              <a:t>конструктивтік</a:t>
            </a:r>
            <a:r>
              <a:rPr lang="ru-RU" sz="5600" dirty="0"/>
              <a:t> </a:t>
            </a:r>
            <a:r>
              <a:rPr lang="ru-RU" sz="5600" dirty="0" err="1"/>
              <a:t>тұтастығын</a:t>
            </a:r>
            <a:r>
              <a:rPr lang="ru-RU" sz="5600" dirty="0"/>
              <a:t> </a:t>
            </a:r>
            <a:r>
              <a:rPr lang="ru-RU" sz="5600" dirty="0" err="1"/>
              <a:t>құрайтын</a:t>
            </a:r>
            <a:r>
              <a:rPr lang="ru-RU" sz="5600" dirty="0"/>
              <a:t> </a:t>
            </a:r>
            <a:r>
              <a:rPr lang="ru-RU" sz="5600" dirty="0" err="1"/>
              <a:t>және</a:t>
            </a:r>
            <a:r>
              <a:rPr lang="ru-RU" sz="5600" dirty="0"/>
              <a:t> </a:t>
            </a:r>
            <a:r>
              <a:rPr lang="ru-RU" sz="5600" dirty="0" err="1"/>
              <a:t>Кеден</a:t>
            </a:r>
            <a:r>
              <a:rPr lang="ru-RU" sz="5600" dirty="0"/>
              <a:t> </a:t>
            </a:r>
            <a:r>
              <a:rPr lang="ru-RU" sz="5600" dirty="0" err="1"/>
              <a:t>одағының</a:t>
            </a:r>
            <a:r>
              <a:rPr lang="ru-RU" sz="5600" dirty="0"/>
              <a:t> </a:t>
            </a:r>
            <a:r>
              <a:rPr lang="ru-RU" sz="5600" dirty="0" err="1"/>
              <a:t>комиссиясы</a:t>
            </a:r>
            <a:r>
              <a:rPr lang="ru-RU" sz="5600" dirty="0"/>
              <a:t> </a:t>
            </a:r>
            <a:r>
              <a:rPr lang="ru-RU" sz="5600" dirty="0" err="1"/>
              <a:t>жасаған</a:t>
            </a:r>
            <a:r>
              <a:rPr lang="ru-RU" sz="5600" dirty="0"/>
              <a:t> </a:t>
            </a:r>
            <a:r>
              <a:rPr lang="ru-RU" sz="5600" dirty="0" err="1"/>
              <a:t>тауарлардың</a:t>
            </a:r>
            <a:r>
              <a:rPr lang="ru-RU" sz="5600" dirty="0"/>
              <a:t> </a:t>
            </a:r>
            <a:r>
              <a:rPr lang="ru-RU" sz="5600" dirty="0" err="1"/>
              <a:t>тиісті</a:t>
            </a:r>
            <a:r>
              <a:rPr lang="ru-RU" sz="5600" dirty="0"/>
              <a:t> </a:t>
            </a:r>
            <a:r>
              <a:rPr lang="ru-RU" sz="5600" dirty="0" err="1"/>
              <a:t>тізбесіне</a:t>
            </a:r>
            <a:r>
              <a:rPr lang="ru-RU" sz="5600" dirty="0"/>
              <a:t> </a:t>
            </a:r>
            <a:r>
              <a:rPr lang="ru-RU" sz="5600" dirty="0" err="1"/>
              <a:t>енгізілген</a:t>
            </a:r>
            <a:r>
              <a:rPr lang="ru-RU" sz="5600" dirty="0"/>
              <a:t> </a:t>
            </a:r>
            <a:r>
              <a:rPr lang="ru-RU" sz="5600" dirty="0" err="1"/>
              <a:t>құрамдас</a:t>
            </a:r>
            <a:r>
              <a:rPr lang="ru-RU" sz="5600" dirty="0"/>
              <a:t> </a:t>
            </a:r>
            <a:r>
              <a:rPr lang="ru-RU" sz="5600" dirty="0" err="1"/>
              <a:t>бөліктер</a:t>
            </a:r>
            <a:r>
              <a:rPr lang="ru-RU" sz="5600" dirty="0" smtClean="0"/>
              <a:t>.</a:t>
            </a:r>
            <a:endParaRPr lang="en-US" sz="5600" dirty="0" smtClean="0"/>
          </a:p>
          <a:p>
            <a:pPr algn="just"/>
            <a:r>
              <a:rPr lang="ru-RU" sz="5600" dirty="0" err="1"/>
              <a:t>Шикізат</a:t>
            </a:r>
            <a:r>
              <a:rPr lang="ru-RU" sz="5600" dirty="0"/>
              <a:t> </a:t>
            </a:r>
            <a:r>
              <a:rPr lang="ru-RU" sz="5600" dirty="0" err="1"/>
              <a:t>және</a:t>
            </a:r>
            <a:r>
              <a:rPr lang="ru-RU" sz="5600" dirty="0"/>
              <a:t> (</a:t>
            </a:r>
            <a:r>
              <a:rPr lang="ru-RU" sz="5600" dirty="0" err="1"/>
              <a:t>немесе</a:t>
            </a:r>
            <a:r>
              <a:rPr lang="ru-RU" sz="5600" dirty="0"/>
              <a:t>) </a:t>
            </a:r>
            <a:r>
              <a:rPr lang="ru-RU" sz="5600" dirty="0" err="1"/>
              <a:t>материалдар</a:t>
            </a:r>
            <a:r>
              <a:rPr lang="ru-RU" sz="5600" dirty="0"/>
              <a:t> - </a:t>
            </a:r>
            <a:r>
              <a:rPr lang="ru-RU" sz="5600" dirty="0" err="1"/>
              <a:t>Қазақстан</a:t>
            </a:r>
            <a:r>
              <a:rPr lang="ru-RU" sz="5600" dirty="0"/>
              <a:t> </a:t>
            </a:r>
            <a:r>
              <a:rPr lang="ru-RU" sz="5600" dirty="0" err="1"/>
              <a:t>Республикасының</a:t>
            </a:r>
            <a:r>
              <a:rPr lang="ru-RU" sz="5600" dirty="0"/>
              <a:t> </a:t>
            </a:r>
            <a:r>
              <a:rPr lang="ru-RU" sz="5600" dirty="0" err="1"/>
              <a:t>аумағында</a:t>
            </a:r>
            <a:r>
              <a:rPr lang="ru-RU" sz="5600" dirty="0"/>
              <a:t> осы </a:t>
            </a:r>
            <a:r>
              <a:rPr lang="ru-RU" sz="5600" dirty="0" err="1"/>
              <a:t>шикізатты</a:t>
            </a:r>
            <a:r>
              <a:rPr lang="ru-RU" sz="5600" dirty="0"/>
              <a:t> </a:t>
            </a:r>
            <a:r>
              <a:rPr lang="ru-RU" sz="5600" dirty="0" err="1"/>
              <a:t>және</a:t>
            </a:r>
            <a:r>
              <a:rPr lang="ru-RU" sz="5600" dirty="0"/>
              <a:t> (</a:t>
            </a:r>
            <a:r>
              <a:rPr lang="ru-RU" sz="5600" dirty="0" err="1"/>
              <a:t>немесе</a:t>
            </a:r>
            <a:r>
              <a:rPr lang="ru-RU" sz="5600" dirty="0"/>
              <a:t>) </a:t>
            </a:r>
            <a:r>
              <a:rPr lang="ru-RU" sz="5600" dirty="0" err="1"/>
              <a:t>материалдарды</a:t>
            </a:r>
            <a:r>
              <a:rPr lang="ru-RU" sz="5600" dirty="0"/>
              <a:t> </a:t>
            </a:r>
            <a:r>
              <a:rPr lang="ru-RU" sz="5600" dirty="0" err="1"/>
              <a:t>өндіру</a:t>
            </a:r>
            <a:r>
              <a:rPr lang="ru-RU" sz="5600" dirty="0"/>
              <a:t> </a:t>
            </a:r>
            <a:r>
              <a:rPr lang="ru-RU" sz="5600" dirty="0" err="1"/>
              <a:t>болмаған</a:t>
            </a:r>
            <a:r>
              <a:rPr lang="ru-RU" sz="5600" dirty="0"/>
              <a:t> </a:t>
            </a:r>
            <a:r>
              <a:rPr lang="ru-RU" sz="5600" dirty="0" err="1"/>
              <a:t>жағдайда</a:t>
            </a:r>
            <a:r>
              <a:rPr lang="ru-RU" sz="5600" dirty="0"/>
              <a:t> </a:t>
            </a:r>
            <a:r>
              <a:rPr lang="ru-RU" sz="5600" dirty="0" err="1"/>
              <a:t>инвестициялық</a:t>
            </a:r>
            <a:r>
              <a:rPr lang="ru-RU" sz="5600" dirty="0"/>
              <a:t> </a:t>
            </a:r>
            <a:r>
              <a:rPr lang="ru-RU" sz="5600" dirty="0" err="1"/>
              <a:t>жобаның</a:t>
            </a:r>
            <a:r>
              <a:rPr lang="ru-RU" sz="5600" dirty="0"/>
              <a:t> </a:t>
            </a:r>
            <a:r>
              <a:rPr lang="ru-RU" sz="5600" dirty="0" err="1"/>
              <a:t>технологиялық</a:t>
            </a:r>
            <a:r>
              <a:rPr lang="ru-RU" sz="5600" dirty="0"/>
              <a:t> </a:t>
            </a:r>
            <a:r>
              <a:rPr lang="ru-RU" sz="5600" dirty="0" err="1"/>
              <a:t>процесі</a:t>
            </a:r>
            <a:r>
              <a:rPr lang="ru-RU" sz="5600" dirty="0"/>
              <a:t> </a:t>
            </a:r>
            <a:r>
              <a:rPr lang="ru-RU" sz="5600" dirty="0" err="1"/>
              <a:t>арқылы</a:t>
            </a:r>
            <a:r>
              <a:rPr lang="ru-RU" sz="5600" dirty="0"/>
              <a:t> </a:t>
            </a:r>
            <a:r>
              <a:rPr lang="ru-RU" sz="5600" dirty="0" err="1"/>
              <a:t>дайын</a:t>
            </a:r>
            <a:r>
              <a:rPr lang="ru-RU" sz="5600" dirty="0"/>
              <a:t> </a:t>
            </a:r>
            <a:r>
              <a:rPr lang="ru-RU" sz="5600" dirty="0" err="1"/>
              <a:t>өнімді</a:t>
            </a:r>
            <a:r>
              <a:rPr lang="ru-RU" sz="5600" dirty="0"/>
              <a:t> </a:t>
            </a:r>
            <a:r>
              <a:rPr lang="ru-RU" sz="5600" dirty="0" err="1"/>
              <a:t>алу</a:t>
            </a:r>
            <a:r>
              <a:rPr lang="ru-RU" sz="5600" dirty="0"/>
              <a:t> </a:t>
            </a:r>
            <a:r>
              <a:rPr lang="ru-RU" sz="5600" dirty="0" err="1"/>
              <a:t>үшін</a:t>
            </a:r>
            <a:r>
              <a:rPr lang="ru-RU" sz="5600" dirty="0"/>
              <a:t> </a:t>
            </a:r>
            <a:r>
              <a:rPr lang="ru-RU" sz="5600" dirty="0" err="1"/>
              <a:t>пайдаланылатын</a:t>
            </a:r>
            <a:r>
              <a:rPr lang="ru-RU" sz="5600" dirty="0"/>
              <a:t> </a:t>
            </a:r>
            <a:r>
              <a:rPr lang="ru-RU" sz="5600" dirty="0" err="1"/>
              <a:t>кез</a:t>
            </a:r>
            <a:r>
              <a:rPr lang="ru-RU" sz="5600" dirty="0"/>
              <a:t> </a:t>
            </a:r>
            <a:r>
              <a:rPr lang="ru-RU" sz="5600" dirty="0" err="1"/>
              <a:t>келген</a:t>
            </a:r>
            <a:r>
              <a:rPr lang="ru-RU" sz="5600" dirty="0"/>
              <a:t> </a:t>
            </a:r>
            <a:r>
              <a:rPr lang="ru-RU" sz="5600" dirty="0" err="1"/>
              <a:t>пайдалы</a:t>
            </a:r>
            <a:r>
              <a:rPr lang="ru-RU" sz="5600" dirty="0"/>
              <a:t> </a:t>
            </a:r>
            <a:r>
              <a:rPr lang="ru-RU" sz="5600" dirty="0" err="1"/>
              <a:t>қазба</a:t>
            </a:r>
            <a:r>
              <a:rPr lang="ru-RU" sz="5600" dirty="0"/>
              <a:t>, компонент, </a:t>
            </a:r>
            <a:r>
              <a:rPr lang="ru-RU" sz="5600" dirty="0" err="1"/>
              <a:t>бөлшек</a:t>
            </a:r>
            <a:r>
              <a:rPr lang="ru-RU" sz="5600" dirty="0"/>
              <a:t> </a:t>
            </a:r>
            <a:r>
              <a:rPr lang="ru-RU" sz="5600" dirty="0" err="1"/>
              <a:t>немесе</a:t>
            </a:r>
            <a:r>
              <a:rPr lang="ru-RU" sz="5600" dirty="0"/>
              <a:t> </a:t>
            </a:r>
            <a:r>
              <a:rPr lang="ru-RU" sz="5600" dirty="0" err="1"/>
              <a:t>өзге</a:t>
            </a:r>
            <a:r>
              <a:rPr lang="ru-RU" sz="5600" dirty="0"/>
              <a:t> </a:t>
            </a:r>
            <a:r>
              <a:rPr lang="ru-RU" sz="5600" dirty="0" err="1"/>
              <a:t>тауар</a:t>
            </a:r>
            <a:r>
              <a:rPr lang="ru-RU" sz="5600" dirty="0" smtClean="0"/>
              <a:t>.</a:t>
            </a:r>
            <a:endParaRPr lang="en-US" sz="5600" dirty="0" smtClean="0"/>
          </a:p>
          <a:p>
            <a:pPr algn="just"/>
            <a:r>
              <a:rPr lang="ru-RU" sz="5600" dirty="0" err="1"/>
              <a:t>Технологиялық</a:t>
            </a:r>
            <a:r>
              <a:rPr lang="ru-RU" sz="5600" dirty="0"/>
              <a:t> </a:t>
            </a:r>
            <a:r>
              <a:rPr lang="ru-RU" sz="5600" dirty="0" err="1"/>
              <a:t>жабдықтың</a:t>
            </a:r>
            <a:r>
              <a:rPr lang="ru-RU" sz="5600" dirty="0"/>
              <a:t> </a:t>
            </a:r>
            <a:r>
              <a:rPr lang="ru-RU" sz="5600" dirty="0" err="1"/>
              <a:t>және</a:t>
            </a:r>
            <a:r>
              <a:rPr lang="ru-RU" sz="5600" dirty="0"/>
              <a:t> </a:t>
            </a:r>
            <a:r>
              <a:rPr lang="ru-RU" sz="5600" dirty="0" err="1"/>
              <a:t>оның</a:t>
            </a:r>
            <a:r>
              <a:rPr lang="ru-RU" sz="5600" dirty="0"/>
              <a:t> </a:t>
            </a:r>
            <a:r>
              <a:rPr lang="ru-RU" sz="5600" dirty="0" err="1"/>
              <a:t>жинақтауыштарының</a:t>
            </a:r>
            <a:r>
              <a:rPr lang="ru-RU" sz="5600" dirty="0"/>
              <a:t> импорты </a:t>
            </a:r>
            <a:r>
              <a:rPr lang="ru-RU" sz="5600" dirty="0" err="1"/>
              <a:t>кезінде</a:t>
            </a:r>
            <a:r>
              <a:rPr lang="ru-RU" sz="5600" dirty="0"/>
              <a:t> </a:t>
            </a:r>
            <a:r>
              <a:rPr lang="ru-RU" sz="5600" dirty="0" err="1"/>
              <a:t>кеден</a:t>
            </a:r>
            <a:r>
              <a:rPr lang="ru-RU" sz="5600" dirty="0"/>
              <a:t> </a:t>
            </a:r>
            <a:r>
              <a:rPr lang="ru-RU" sz="5600" dirty="0" err="1"/>
              <a:t>баждарын</a:t>
            </a:r>
            <a:r>
              <a:rPr lang="ru-RU" sz="5600" dirty="0"/>
              <a:t> </a:t>
            </a:r>
            <a:r>
              <a:rPr lang="ru-RU" sz="5600" dirty="0" err="1"/>
              <a:t>салудан</a:t>
            </a:r>
            <a:r>
              <a:rPr lang="ru-RU" sz="5600" dirty="0"/>
              <a:t> </a:t>
            </a:r>
            <a:r>
              <a:rPr lang="ru-RU" sz="5600" dirty="0" err="1"/>
              <a:t>босату</a:t>
            </a:r>
            <a:r>
              <a:rPr lang="ru-RU" sz="5600" dirty="0"/>
              <a:t> </a:t>
            </a:r>
            <a:r>
              <a:rPr lang="ru-RU" sz="5600" dirty="0" err="1"/>
              <a:t>инвестициялық</a:t>
            </a:r>
            <a:r>
              <a:rPr lang="ru-RU" sz="5600" dirty="0"/>
              <a:t> </a:t>
            </a:r>
            <a:r>
              <a:rPr lang="ru-RU" sz="5600" dirty="0" err="1"/>
              <a:t>келісімшарттың</a:t>
            </a:r>
            <a:r>
              <a:rPr lang="ru-RU" sz="5600" dirty="0"/>
              <a:t> </a:t>
            </a:r>
            <a:r>
              <a:rPr lang="ru-RU" sz="5600" dirty="0" err="1"/>
              <a:t>қолданылу</a:t>
            </a:r>
            <a:r>
              <a:rPr lang="ru-RU" sz="5600" dirty="0"/>
              <a:t> </a:t>
            </a:r>
            <a:r>
              <a:rPr lang="ru-RU" sz="5600" dirty="0" err="1"/>
              <a:t>мерзіміне</a:t>
            </a:r>
            <a:r>
              <a:rPr lang="ru-RU" sz="5600" dirty="0"/>
              <a:t>, </a:t>
            </a:r>
            <a:r>
              <a:rPr lang="ru-RU" sz="5600" dirty="0" err="1"/>
              <a:t>бірақ</a:t>
            </a:r>
            <a:r>
              <a:rPr lang="ru-RU" sz="5600" dirty="0"/>
              <a:t> </a:t>
            </a:r>
            <a:r>
              <a:rPr lang="ru-RU" sz="5600" dirty="0" err="1"/>
              <a:t>инвестициялық</a:t>
            </a:r>
            <a:r>
              <a:rPr lang="ru-RU" sz="5600" dirty="0"/>
              <a:t> </a:t>
            </a:r>
            <a:r>
              <a:rPr lang="ru-RU" sz="5600" dirty="0" err="1"/>
              <a:t>келісімшарт</a:t>
            </a:r>
            <a:r>
              <a:rPr lang="ru-RU" sz="5600" dirty="0"/>
              <a:t> </a:t>
            </a:r>
            <a:r>
              <a:rPr lang="ru-RU" sz="5600" dirty="0" err="1"/>
              <a:t>тіркелген</a:t>
            </a:r>
            <a:r>
              <a:rPr lang="ru-RU" sz="5600" dirty="0"/>
              <a:t> </a:t>
            </a:r>
            <a:r>
              <a:rPr lang="ru-RU" sz="5600" dirty="0" err="1"/>
              <a:t>кезден</a:t>
            </a:r>
            <a:r>
              <a:rPr lang="ru-RU" sz="5600" dirty="0"/>
              <a:t> </a:t>
            </a:r>
            <a:r>
              <a:rPr lang="ru-RU" sz="5600" dirty="0" err="1"/>
              <a:t>бастап</a:t>
            </a:r>
            <a:r>
              <a:rPr lang="ru-RU" sz="5600" dirty="0"/>
              <a:t> бес </a:t>
            </a:r>
            <a:r>
              <a:rPr lang="ru-RU" sz="5600" dirty="0" err="1"/>
              <a:t>жылдан</a:t>
            </a:r>
            <a:r>
              <a:rPr lang="ru-RU" sz="5600" dirty="0"/>
              <a:t> </a:t>
            </a:r>
            <a:r>
              <a:rPr lang="ru-RU" sz="5600" dirty="0" err="1"/>
              <a:t>аспайтын</a:t>
            </a:r>
            <a:r>
              <a:rPr lang="ru-RU" sz="5600" dirty="0"/>
              <a:t> </a:t>
            </a:r>
            <a:r>
              <a:rPr lang="ru-RU" sz="5600" dirty="0" err="1"/>
              <a:t>мерзімге</a:t>
            </a:r>
            <a:r>
              <a:rPr lang="ru-RU" sz="5600" dirty="0"/>
              <a:t> </a:t>
            </a:r>
            <a:r>
              <a:rPr lang="ru-RU" sz="5600" dirty="0" err="1"/>
              <a:t>беріледі</a:t>
            </a:r>
            <a:r>
              <a:rPr lang="ru-RU" sz="5600" dirty="0"/>
              <a:t>. </a:t>
            </a:r>
            <a:r>
              <a:rPr lang="ru-RU" sz="5600" dirty="0" err="1"/>
              <a:t>Шешім</a:t>
            </a:r>
            <a:r>
              <a:rPr lang="ru-RU" sz="5600" dirty="0"/>
              <a:t> </a:t>
            </a:r>
            <a:r>
              <a:rPr lang="ru-RU" sz="5600" dirty="0" err="1"/>
              <a:t>туралы</a:t>
            </a:r>
            <a:r>
              <a:rPr lang="ru-RU" sz="5600" dirty="0"/>
              <a:t> </a:t>
            </a:r>
            <a:r>
              <a:rPr lang="ru-RU" sz="5600" dirty="0" err="1"/>
              <a:t>хабарламаны</a:t>
            </a:r>
            <a:r>
              <a:rPr lang="ru-RU" sz="5600" dirty="0"/>
              <a:t> </a:t>
            </a:r>
            <a:r>
              <a:rPr lang="ru-RU" sz="5600" dirty="0" err="1"/>
              <a:t>Инвестициялар</a:t>
            </a:r>
            <a:r>
              <a:rPr lang="ru-RU" sz="5600" dirty="0"/>
              <a:t> </a:t>
            </a:r>
            <a:r>
              <a:rPr lang="ru-RU" sz="5600" dirty="0" err="1"/>
              <a:t>жөніндегі</a:t>
            </a:r>
            <a:r>
              <a:rPr lang="ru-RU" sz="5600" dirty="0"/>
              <a:t> </a:t>
            </a:r>
            <a:r>
              <a:rPr lang="ru-RU" sz="5600" dirty="0" err="1"/>
              <a:t>уәкілетті</a:t>
            </a:r>
            <a:r>
              <a:rPr lang="ru-RU" sz="5600" dirty="0"/>
              <a:t> орган бес </a:t>
            </a:r>
            <a:r>
              <a:rPr lang="ru-RU" sz="5600" dirty="0" err="1"/>
              <a:t>жұмыс</a:t>
            </a:r>
            <a:r>
              <a:rPr lang="ru-RU" sz="5600" dirty="0"/>
              <a:t> </a:t>
            </a:r>
            <a:r>
              <a:rPr lang="ru-RU" sz="5600" dirty="0" err="1"/>
              <a:t>күні</a:t>
            </a:r>
            <a:r>
              <a:rPr lang="ru-RU" sz="5600" dirty="0"/>
              <a:t> </a:t>
            </a:r>
            <a:r>
              <a:rPr lang="ru-RU" sz="5600" dirty="0" err="1"/>
              <a:t>ішінде</a:t>
            </a:r>
            <a:r>
              <a:rPr lang="ru-RU" sz="5600" dirty="0"/>
              <a:t> </a:t>
            </a:r>
            <a:r>
              <a:rPr lang="ru-RU" sz="5600" dirty="0" err="1"/>
              <a:t>кеден</a:t>
            </a:r>
            <a:r>
              <a:rPr lang="ru-RU" sz="5600" dirty="0"/>
              <a:t> </a:t>
            </a:r>
            <a:r>
              <a:rPr lang="ru-RU" sz="5600" dirty="0" err="1"/>
              <a:t>органына</a:t>
            </a:r>
            <a:r>
              <a:rPr lang="ru-RU" sz="5600" dirty="0"/>
              <a:t> </a:t>
            </a:r>
            <a:r>
              <a:rPr lang="ru-RU" sz="5600" dirty="0" err="1" smtClean="0"/>
              <a:t>жібереді</a:t>
            </a:r>
            <a:r>
              <a:rPr lang="ru-RU" sz="5600" dirty="0" smtClean="0"/>
              <a:t>.</a:t>
            </a:r>
            <a:r>
              <a:rPr lang="ru-RU" sz="5600" i="1" dirty="0"/>
              <a:t> </a:t>
            </a:r>
            <a:r>
              <a:rPr lang="ru-RU" sz="4000" i="1" dirty="0"/>
              <a:t>(ҚР ҚІЖК 287-бабы</a:t>
            </a:r>
            <a:r>
              <a:rPr lang="ru-RU" sz="4000" i="1" dirty="0" smtClean="0"/>
              <a:t>)</a:t>
            </a:r>
            <a:endParaRPr lang="ru-RU" sz="4000" i="1" dirty="0" smtClean="0"/>
          </a:p>
          <a:p>
            <a:endParaRPr lang="ru-RU" dirty="0" smtClean="0"/>
          </a:p>
          <a:p>
            <a:pPr marL="0" indent="0">
              <a:buFont typeface="Arial" panose="020B0604020202020204" pitchFamily="34" charset="0"/>
              <a:buNone/>
            </a:pPr>
            <a:endParaRPr lang="ru-RU" sz="800" dirty="0" smtClean="0"/>
          </a:p>
          <a:p>
            <a:pPr marL="0" indent="0">
              <a:buFont typeface="Arial" panose="020B0604020202020204" pitchFamily="34" charset="0"/>
              <a:buNone/>
            </a:pPr>
            <a:endParaRPr lang="ru-RU" sz="800" dirty="0" smtClean="0"/>
          </a:p>
          <a:p>
            <a:pPr marL="0" indent="0">
              <a:buFont typeface="Arial" panose="020B0604020202020204" pitchFamily="34" charset="0"/>
              <a:buNone/>
            </a:pPr>
            <a:endParaRPr lang="ru-RU" dirty="0"/>
          </a:p>
        </p:txBody>
      </p:sp>
      <p:sp>
        <p:nvSpPr>
          <p:cNvPr id="8" name="Текст 2"/>
          <p:cNvSpPr txBox="1">
            <a:spLocks/>
          </p:cNvSpPr>
          <p:nvPr/>
        </p:nvSpPr>
        <p:spPr>
          <a:xfrm>
            <a:off x="35027" y="815968"/>
            <a:ext cx="12179299" cy="45674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ru-RU" sz="1600" dirty="0" err="1"/>
              <a:t>Кеден</a:t>
            </a:r>
            <a:r>
              <a:rPr lang="ru-RU" sz="1600" dirty="0"/>
              <a:t> </a:t>
            </a:r>
            <a:r>
              <a:rPr lang="ru-RU" sz="1600" dirty="0" err="1"/>
              <a:t>баждарын</a:t>
            </a:r>
            <a:r>
              <a:rPr lang="ru-RU" sz="1600" dirty="0"/>
              <a:t> </a:t>
            </a:r>
            <a:r>
              <a:rPr lang="ru-RU" sz="1600" dirty="0" err="1"/>
              <a:t>салудан</a:t>
            </a:r>
            <a:r>
              <a:rPr lang="ru-RU" sz="1600" dirty="0"/>
              <a:t> </a:t>
            </a:r>
            <a:r>
              <a:rPr lang="ru-RU" sz="1600" dirty="0" err="1"/>
              <a:t>босату</a:t>
            </a:r>
            <a:endParaRPr lang="ru-RU" sz="1600" dirty="0"/>
          </a:p>
        </p:txBody>
      </p:sp>
      <p:pic>
        <p:nvPicPr>
          <p:cNvPr id="9"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716153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838200" y="213055"/>
            <a:ext cx="10515600" cy="490236"/>
          </a:xfrm>
        </p:spPr>
        <p:txBody>
          <a:bodyPr>
            <a:normAutofit/>
          </a:bodyPr>
          <a:lstStyle/>
          <a:p>
            <a:pPr algn="ctr"/>
            <a:r>
              <a:rPr lang="ru-RU" sz="1800" b="1" dirty="0"/>
              <a:t>ИНВЕСТИЦИЯЛЫҚ ПРЕФЕРЕНЦИЯЛАР</a:t>
            </a:r>
            <a:endParaRPr lang="ru-RU" sz="1800" spc="200" dirty="0"/>
          </a:p>
        </p:txBody>
      </p:sp>
      <p:graphicFrame>
        <p:nvGraphicFramePr>
          <p:cNvPr id="5" name="Объект 6"/>
          <p:cNvGraphicFramePr>
            <a:graphicFrameLocks noGrp="1"/>
          </p:cNvGraphicFramePr>
          <p:nvPr>
            <p:ph sz="half" idx="4294967295"/>
            <p:extLst>
              <p:ext uri="{D42A27DB-BD31-4B8C-83A1-F6EECF244321}">
                <p14:modId xmlns:p14="http://schemas.microsoft.com/office/powerpoint/2010/main" val="2043126402"/>
              </p:ext>
            </p:extLst>
          </p:nvPr>
        </p:nvGraphicFramePr>
        <p:xfrm>
          <a:off x="340823" y="548638"/>
          <a:ext cx="11359678" cy="5402941"/>
        </p:xfrm>
        <a:graphic>
          <a:graphicData uri="http://schemas.openxmlformats.org/drawingml/2006/table">
            <a:tbl>
              <a:tblPr firstRow="1" bandRow="1">
                <a:tableStyleId>{2D5ABB26-0587-4C30-8999-92F81FD0307C}</a:tableStyleId>
              </a:tblPr>
              <a:tblGrid>
                <a:gridCol w="4086457">
                  <a:extLst>
                    <a:ext uri="{9D8B030D-6E8A-4147-A177-3AD203B41FA5}">
                      <a16:colId xmlns:a16="http://schemas.microsoft.com/office/drawing/2014/main" val="20000"/>
                    </a:ext>
                  </a:extLst>
                </a:gridCol>
                <a:gridCol w="7273221">
                  <a:extLst>
                    <a:ext uri="{9D8B030D-6E8A-4147-A177-3AD203B41FA5}">
                      <a16:colId xmlns:a16="http://schemas.microsoft.com/office/drawing/2014/main" val="20001"/>
                    </a:ext>
                  </a:extLst>
                </a:gridCol>
              </a:tblGrid>
              <a:tr h="406047">
                <a:tc gridSpan="2">
                  <a:txBody>
                    <a:bodyPr/>
                    <a:lstStyle/>
                    <a:p>
                      <a:pPr algn="ctr"/>
                      <a:r>
                        <a:rPr lang="ru-RU" sz="1400" baseline="0" dirty="0" smtClean="0"/>
                        <a:t>КЕДЕН БАЖДАРЫН САЛУДАН БОСАТУ</a:t>
                      </a:r>
                      <a:endParaRPr lang="ru-RU" sz="1400" b="1" baseline="0" dirty="0">
                        <a:solidFill>
                          <a:srgbClr val="002060"/>
                        </a:solidFill>
                      </a:endParaRPr>
                    </a:p>
                  </a:txBody>
                  <a:tcPr/>
                </a:tc>
                <a:tc hMerge="1">
                  <a:txBody>
                    <a:bodyPr/>
                    <a:lstStyle/>
                    <a:p>
                      <a:endParaRPr lang="ru-RU" b="0" dirty="0"/>
                    </a:p>
                  </a:txBody>
                  <a:tcPr/>
                </a:tc>
                <a:extLst>
                  <a:ext uri="{0D108BD9-81ED-4DB2-BD59-A6C34878D82A}">
                    <a16:rowId xmlns:a16="http://schemas.microsoft.com/office/drawing/2014/main" val="10000"/>
                  </a:ext>
                </a:extLst>
              </a:tr>
              <a:tr h="491730">
                <a:tc>
                  <a:txBody>
                    <a:bodyPr/>
                    <a:lstStyle/>
                    <a:p>
                      <a:pPr algn="just"/>
                      <a:r>
                        <a:rPr lang="ru-RU" sz="1400" b="1" dirty="0" err="1" smtClean="0"/>
                        <a:t>Технологиялық</a:t>
                      </a:r>
                      <a:r>
                        <a:rPr lang="ru-RU" sz="1400" b="1" dirty="0" smtClean="0"/>
                        <a:t> </a:t>
                      </a:r>
                      <a:r>
                        <a:rPr lang="ru-RU" sz="1400" b="1" dirty="0" err="1" smtClean="0"/>
                        <a:t>жабдықтың</a:t>
                      </a:r>
                      <a:r>
                        <a:rPr lang="ru-RU" sz="1400" b="1" dirty="0" smtClean="0"/>
                        <a:t> </a:t>
                      </a:r>
                      <a:r>
                        <a:rPr lang="ru-RU" sz="1400" b="1" dirty="0" err="1" smtClean="0"/>
                        <a:t>және</a:t>
                      </a:r>
                      <a:r>
                        <a:rPr lang="ru-RU" sz="1400" b="1" dirty="0" smtClean="0"/>
                        <a:t> </a:t>
                      </a:r>
                      <a:r>
                        <a:rPr lang="ru-RU" sz="1400" b="1" dirty="0" err="1" smtClean="0"/>
                        <a:t>оның</a:t>
                      </a:r>
                      <a:r>
                        <a:rPr lang="ru-RU" sz="1400" b="1" dirty="0" smtClean="0"/>
                        <a:t> </a:t>
                      </a:r>
                      <a:r>
                        <a:rPr lang="ru-RU" sz="1400" b="1" dirty="0" err="1" smtClean="0"/>
                        <a:t>жиынтықтауыштарының</a:t>
                      </a:r>
                      <a:r>
                        <a:rPr lang="ru-RU" sz="1400" b="1" dirty="0" smtClean="0"/>
                        <a:t> импорты</a:t>
                      </a:r>
                      <a:endParaRPr lang="ru-RU" sz="1400" b="1" dirty="0">
                        <a:solidFill>
                          <a:schemeClr val="accent1">
                            <a:lumMod val="50000"/>
                          </a:schemeClr>
                        </a:solidFill>
                      </a:endParaRPr>
                    </a:p>
                  </a:txBody>
                  <a:tcPr/>
                </a:tc>
                <a:tc>
                  <a:txBody>
                    <a:bodyPr/>
                    <a:lstStyle/>
                    <a:p>
                      <a:r>
                        <a:rPr lang="ru-RU" sz="1400" dirty="0" err="1" smtClean="0"/>
                        <a:t>Инвестициялық</a:t>
                      </a:r>
                      <a:r>
                        <a:rPr lang="ru-RU" sz="1400" dirty="0" smtClean="0"/>
                        <a:t> </a:t>
                      </a:r>
                      <a:r>
                        <a:rPr lang="ru-RU" sz="1400" dirty="0" err="1" smtClean="0"/>
                        <a:t>келісімшарт</a:t>
                      </a:r>
                      <a:r>
                        <a:rPr lang="ru-RU" sz="1400" dirty="0" smtClean="0"/>
                        <a:t> </a:t>
                      </a:r>
                      <a:r>
                        <a:rPr lang="ru-RU" sz="1400" dirty="0" err="1" smtClean="0"/>
                        <a:t>тіркелген</a:t>
                      </a:r>
                      <a:r>
                        <a:rPr lang="ru-RU" sz="1400" dirty="0" smtClean="0"/>
                        <a:t> </a:t>
                      </a:r>
                      <a:r>
                        <a:rPr lang="ru-RU" sz="1400" dirty="0" err="1" smtClean="0"/>
                        <a:t>кезден</a:t>
                      </a:r>
                      <a:r>
                        <a:rPr lang="ru-RU" sz="1400" dirty="0" smtClean="0"/>
                        <a:t> </a:t>
                      </a:r>
                      <a:r>
                        <a:rPr lang="ru-RU" sz="1400" dirty="0" err="1" smtClean="0"/>
                        <a:t>бастап</a:t>
                      </a:r>
                      <a:r>
                        <a:rPr lang="ru-RU" sz="1400" dirty="0" smtClean="0"/>
                        <a:t> бес </a:t>
                      </a:r>
                      <a:r>
                        <a:rPr lang="ru-RU" sz="1400" dirty="0" err="1" smtClean="0"/>
                        <a:t>жылдан</a:t>
                      </a:r>
                      <a:r>
                        <a:rPr lang="ru-RU" sz="1400" dirty="0" smtClean="0"/>
                        <a:t> </a:t>
                      </a:r>
                      <a:r>
                        <a:rPr lang="ru-RU" sz="1400" dirty="0" err="1" smtClean="0"/>
                        <a:t>аспайтын</a:t>
                      </a:r>
                      <a:r>
                        <a:rPr lang="ru-RU" sz="1400" dirty="0" smtClean="0"/>
                        <a:t> </a:t>
                      </a:r>
                      <a:r>
                        <a:rPr lang="ru-RU" sz="1400" dirty="0" err="1" smtClean="0"/>
                        <a:t>мерзімге</a:t>
                      </a:r>
                      <a:r>
                        <a:rPr lang="ru-RU" sz="1400" dirty="0" smtClean="0"/>
                        <a:t> </a:t>
                      </a:r>
                      <a:r>
                        <a:rPr lang="ru-RU" sz="1400" dirty="0" err="1" smtClean="0"/>
                        <a:t>ұзартылады</a:t>
                      </a:r>
                      <a:r>
                        <a:rPr lang="ru-RU" sz="1400" dirty="0" smtClean="0"/>
                        <a:t>.</a:t>
                      </a:r>
                      <a:endParaRPr lang="ru-RU" sz="1400" b="0" dirty="0">
                        <a:solidFill>
                          <a:schemeClr val="accent1">
                            <a:lumMod val="50000"/>
                          </a:schemeClr>
                        </a:solidFill>
                      </a:endParaRPr>
                    </a:p>
                  </a:txBody>
                  <a:tcPr/>
                </a:tc>
                <a:extLst>
                  <a:ext uri="{0D108BD9-81ED-4DB2-BD59-A6C34878D82A}">
                    <a16:rowId xmlns:a16="http://schemas.microsoft.com/office/drawing/2014/main" val="10001"/>
                  </a:ext>
                </a:extLst>
              </a:tr>
              <a:tr h="5300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err="1" smtClean="0"/>
                        <a:t>Технологиялық</a:t>
                      </a:r>
                      <a:r>
                        <a:rPr lang="ru-RU" sz="1400" b="1" dirty="0" smtClean="0"/>
                        <a:t> </a:t>
                      </a:r>
                      <a:r>
                        <a:rPr lang="ru-RU" sz="1400" b="1" dirty="0" err="1" smtClean="0"/>
                        <a:t>жабдыққа</a:t>
                      </a:r>
                      <a:r>
                        <a:rPr lang="ru-RU" sz="1400" b="1" dirty="0" smtClean="0"/>
                        <a:t> </a:t>
                      </a:r>
                      <a:r>
                        <a:rPr lang="ru-RU" sz="1400" b="1" dirty="0" err="1" smtClean="0"/>
                        <a:t>қосалқы</a:t>
                      </a:r>
                      <a:r>
                        <a:rPr lang="ru-RU" sz="1400" b="1" dirty="0" smtClean="0"/>
                        <a:t> </a:t>
                      </a:r>
                      <a:r>
                        <a:rPr lang="ru-RU" sz="1400" b="1" dirty="0" err="1" smtClean="0"/>
                        <a:t>бөлшектер</a:t>
                      </a:r>
                      <a:r>
                        <a:rPr lang="ru-RU" sz="1400" b="1" dirty="0" smtClean="0"/>
                        <a:t> импорты</a:t>
                      </a:r>
                      <a:endParaRPr lang="ru-RU" sz="14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err="1" smtClean="0"/>
                        <a:t>Инвестициялық</a:t>
                      </a:r>
                      <a:r>
                        <a:rPr lang="ru-RU" sz="1400" dirty="0" smtClean="0"/>
                        <a:t> </a:t>
                      </a:r>
                      <a:r>
                        <a:rPr lang="ru-RU" sz="1400" dirty="0" err="1" smtClean="0"/>
                        <a:t>жоба</a:t>
                      </a:r>
                      <a:r>
                        <a:rPr lang="ru-RU" sz="1400" dirty="0" smtClean="0"/>
                        <a:t> </a:t>
                      </a:r>
                      <a:r>
                        <a:rPr lang="ru-RU" sz="1400" dirty="0" err="1" smtClean="0"/>
                        <a:t>Қазақстан</a:t>
                      </a:r>
                      <a:r>
                        <a:rPr lang="ru-RU" sz="1400" dirty="0" smtClean="0"/>
                        <a:t> </a:t>
                      </a:r>
                      <a:r>
                        <a:rPr lang="ru-RU" sz="1400" dirty="0" err="1" smtClean="0"/>
                        <a:t>Республикасының</a:t>
                      </a:r>
                      <a:r>
                        <a:rPr lang="ru-RU" sz="1400" dirty="0" smtClean="0"/>
                        <a:t> </a:t>
                      </a:r>
                      <a:r>
                        <a:rPr lang="ru-RU" sz="1400" dirty="0" err="1" smtClean="0"/>
                        <a:t>Үкіметі</a:t>
                      </a:r>
                      <a:r>
                        <a:rPr lang="ru-RU" sz="1400" dirty="0" smtClean="0"/>
                        <a:t> </a:t>
                      </a:r>
                      <a:r>
                        <a:rPr lang="ru-RU" sz="1400" dirty="0" err="1" smtClean="0"/>
                        <a:t>бекіткен</a:t>
                      </a:r>
                      <a:r>
                        <a:rPr lang="ru-RU" sz="1400" dirty="0" smtClean="0"/>
                        <a:t> </a:t>
                      </a:r>
                      <a:r>
                        <a:rPr lang="ru-RU" sz="1400" dirty="0" err="1" smtClean="0"/>
                        <a:t>қызметтің</a:t>
                      </a:r>
                      <a:r>
                        <a:rPr lang="ru-RU" sz="1400" dirty="0" smtClean="0"/>
                        <a:t> </a:t>
                      </a:r>
                      <a:r>
                        <a:rPr lang="ru-RU" sz="1400" dirty="0" err="1" smtClean="0"/>
                        <a:t>басым</a:t>
                      </a:r>
                      <a:r>
                        <a:rPr lang="ru-RU" sz="1400" dirty="0" smtClean="0"/>
                        <a:t> </a:t>
                      </a:r>
                      <a:r>
                        <a:rPr lang="ru-RU" sz="1400" dirty="0" err="1" smtClean="0"/>
                        <a:t>түрлерінің</a:t>
                      </a:r>
                      <a:r>
                        <a:rPr lang="ru-RU" sz="1400" dirty="0" smtClean="0"/>
                        <a:t> </a:t>
                      </a:r>
                      <a:r>
                        <a:rPr lang="ru-RU" sz="1400" dirty="0" err="1" smtClean="0"/>
                        <a:t>тізбесіне</a:t>
                      </a:r>
                      <a:r>
                        <a:rPr lang="ru-RU" sz="1400" dirty="0" smtClean="0"/>
                        <a:t> </a:t>
                      </a:r>
                      <a:r>
                        <a:rPr lang="ru-RU" sz="1400" dirty="0" err="1" smtClean="0"/>
                        <a:t>сәйкес</a:t>
                      </a:r>
                      <a:r>
                        <a:rPr lang="ru-RU" sz="1400" dirty="0" smtClean="0"/>
                        <a:t> </a:t>
                      </a:r>
                      <a:r>
                        <a:rPr lang="ru-RU" sz="1400" dirty="0" err="1" smtClean="0"/>
                        <a:t>келген</a:t>
                      </a:r>
                      <a:r>
                        <a:rPr lang="ru-RU" sz="1400" dirty="0" smtClean="0"/>
                        <a:t> </a:t>
                      </a:r>
                      <a:r>
                        <a:rPr lang="ru-RU" sz="1400" dirty="0" err="1" smtClean="0"/>
                        <a:t>жағдайда</a:t>
                      </a:r>
                      <a:r>
                        <a:rPr lang="ru-RU" sz="1400" dirty="0" smtClean="0"/>
                        <a:t> бес </a:t>
                      </a:r>
                      <a:r>
                        <a:rPr lang="ru-RU" sz="1400" dirty="0" err="1" smtClean="0"/>
                        <a:t>жылға</a:t>
                      </a:r>
                      <a:r>
                        <a:rPr lang="ru-RU" sz="1400" dirty="0" smtClean="0"/>
                        <a:t> </a:t>
                      </a:r>
                      <a:r>
                        <a:rPr lang="ru-RU" sz="1400" dirty="0" err="1" smtClean="0"/>
                        <a:t>дейінгі</a:t>
                      </a:r>
                      <a:r>
                        <a:rPr lang="ru-RU" sz="1400" dirty="0" smtClean="0"/>
                        <a:t> </a:t>
                      </a:r>
                      <a:r>
                        <a:rPr lang="ru-RU" sz="1400" dirty="0" err="1" smtClean="0"/>
                        <a:t>мерзімге</a:t>
                      </a:r>
                      <a:r>
                        <a:rPr lang="ru-RU" sz="1400" dirty="0" smtClean="0"/>
                        <a:t> </a:t>
                      </a:r>
                      <a:r>
                        <a:rPr lang="ru-RU" sz="1400" dirty="0" err="1" smtClean="0"/>
                        <a:t>ұзартылады</a:t>
                      </a:r>
                      <a:r>
                        <a:rPr lang="ru-RU" sz="1400" dirty="0" smtClean="0"/>
                        <a:t>.</a:t>
                      </a:r>
                      <a:endParaRPr lang="ru-RU" sz="1400" dirty="0">
                        <a:solidFill>
                          <a:schemeClr val="accent1">
                            <a:lumMod val="50000"/>
                          </a:schemeClr>
                        </a:solidFill>
                      </a:endParaRPr>
                    </a:p>
                  </a:txBody>
                  <a:tcPr/>
                </a:tc>
                <a:extLst>
                  <a:ext uri="{0D108BD9-81ED-4DB2-BD59-A6C34878D82A}">
                    <a16:rowId xmlns:a16="http://schemas.microsoft.com/office/drawing/2014/main" val="10002"/>
                  </a:ext>
                </a:extLst>
              </a:tr>
              <a:tr h="5408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err="1" smtClean="0"/>
                        <a:t>Шикізат</a:t>
                      </a:r>
                      <a:r>
                        <a:rPr lang="ru-RU" sz="1400" b="1" dirty="0" smtClean="0"/>
                        <a:t> </a:t>
                      </a:r>
                      <a:r>
                        <a:rPr lang="ru-RU" sz="1400" b="1" dirty="0" err="1" smtClean="0"/>
                        <a:t>және</a:t>
                      </a:r>
                      <a:r>
                        <a:rPr lang="ru-RU" sz="1400" b="1" dirty="0" smtClean="0"/>
                        <a:t> (</a:t>
                      </a:r>
                      <a:r>
                        <a:rPr lang="ru-RU" sz="1400" b="1" dirty="0" err="1" smtClean="0"/>
                        <a:t>немесе</a:t>
                      </a:r>
                      <a:r>
                        <a:rPr lang="ru-RU" sz="1400" b="1" dirty="0" smtClean="0"/>
                        <a:t>) </a:t>
                      </a:r>
                      <a:r>
                        <a:rPr lang="ru-RU" sz="1400" b="1" dirty="0" err="1" smtClean="0"/>
                        <a:t>материалдар</a:t>
                      </a:r>
                      <a:r>
                        <a:rPr lang="ru-RU" sz="1400" b="1" dirty="0" smtClean="0"/>
                        <a:t> </a:t>
                      </a:r>
                      <a:r>
                        <a:rPr lang="ru-RU" sz="1400" b="1" dirty="0" err="1" smtClean="0"/>
                        <a:t>импорттау</a:t>
                      </a:r>
                      <a:endParaRPr lang="ru-RU" sz="14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err="1" smtClean="0"/>
                        <a:t>Жұмыс</a:t>
                      </a:r>
                      <a:r>
                        <a:rPr lang="ru-RU" sz="1400" dirty="0" smtClean="0"/>
                        <a:t> </a:t>
                      </a:r>
                      <a:r>
                        <a:rPr lang="ru-RU" sz="1400" dirty="0" err="1" smtClean="0"/>
                        <a:t>бағдарламасы</a:t>
                      </a:r>
                      <a:r>
                        <a:rPr lang="ru-RU" sz="1400" dirty="0" smtClean="0"/>
                        <a:t> </a:t>
                      </a:r>
                      <a:r>
                        <a:rPr lang="ru-RU" sz="1400" dirty="0" err="1" smtClean="0"/>
                        <a:t>бойынша</a:t>
                      </a:r>
                      <a:r>
                        <a:rPr lang="ru-RU" sz="1400" dirty="0" smtClean="0"/>
                        <a:t> </a:t>
                      </a:r>
                      <a:r>
                        <a:rPr lang="ru-RU" sz="1400" dirty="0" err="1" smtClean="0"/>
                        <a:t>тіркелген</a:t>
                      </a:r>
                      <a:r>
                        <a:rPr lang="ru-RU" sz="1400" dirty="0" smtClean="0"/>
                        <a:t> </a:t>
                      </a:r>
                      <a:r>
                        <a:rPr lang="ru-RU" sz="1400" dirty="0" err="1" smtClean="0"/>
                        <a:t>активтер</a:t>
                      </a:r>
                      <a:r>
                        <a:rPr lang="ru-RU" sz="1400" dirty="0" smtClean="0"/>
                        <a:t> </a:t>
                      </a:r>
                      <a:r>
                        <a:rPr lang="ru-RU" sz="1400" dirty="0" err="1" smtClean="0"/>
                        <a:t>пайдалануға</a:t>
                      </a:r>
                      <a:r>
                        <a:rPr lang="ru-RU" sz="1400" dirty="0" smtClean="0"/>
                        <a:t> </a:t>
                      </a:r>
                      <a:r>
                        <a:rPr lang="ru-RU" sz="1400" dirty="0" err="1" smtClean="0"/>
                        <a:t>берілген</a:t>
                      </a:r>
                      <a:r>
                        <a:rPr lang="ru-RU" sz="1400" dirty="0" smtClean="0"/>
                        <a:t> </a:t>
                      </a:r>
                      <a:r>
                        <a:rPr lang="ru-RU" sz="1400" dirty="0" err="1" smtClean="0"/>
                        <a:t>күннен</a:t>
                      </a:r>
                      <a:r>
                        <a:rPr lang="ru-RU" sz="1400" dirty="0" smtClean="0"/>
                        <a:t> </a:t>
                      </a:r>
                      <a:r>
                        <a:rPr lang="ru-RU" sz="1400" dirty="0" err="1" smtClean="0"/>
                        <a:t>бастап</a:t>
                      </a:r>
                      <a:r>
                        <a:rPr lang="ru-RU" sz="1400" dirty="0" smtClean="0"/>
                        <a:t> бес </a:t>
                      </a:r>
                      <a:r>
                        <a:rPr lang="ru-RU" sz="1400" dirty="0" err="1" smtClean="0"/>
                        <a:t>жылға</a:t>
                      </a:r>
                      <a:r>
                        <a:rPr lang="ru-RU" sz="1400" dirty="0" smtClean="0"/>
                        <a:t> </a:t>
                      </a:r>
                      <a:r>
                        <a:rPr lang="ru-RU" sz="1400" dirty="0" err="1" smtClean="0"/>
                        <a:t>дейін</a:t>
                      </a:r>
                      <a:r>
                        <a:rPr lang="ru-RU" sz="1400" dirty="0" smtClean="0"/>
                        <a:t>.</a:t>
                      </a:r>
                      <a:endParaRPr lang="ru-RU" sz="1400" dirty="0">
                        <a:solidFill>
                          <a:schemeClr val="accent1">
                            <a:lumMod val="50000"/>
                          </a:schemeClr>
                        </a:solidFill>
                      </a:endParaRPr>
                    </a:p>
                  </a:txBody>
                  <a:tcPr/>
                </a:tc>
                <a:extLst>
                  <a:ext uri="{0D108BD9-81ED-4DB2-BD59-A6C34878D82A}">
                    <a16:rowId xmlns:a16="http://schemas.microsoft.com/office/drawing/2014/main" val="10003"/>
                  </a:ext>
                </a:extLst>
              </a:tr>
              <a:tr h="374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t>АЭА </a:t>
                      </a:r>
                      <a:r>
                        <a:rPr lang="ru-RU" sz="1400" b="1" dirty="0" err="1" smtClean="0"/>
                        <a:t>қатысушыларына</a:t>
                      </a:r>
                      <a:endParaRPr lang="ru-RU" sz="14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smtClean="0"/>
                        <a:t>15 </a:t>
                      </a:r>
                      <a:r>
                        <a:rPr lang="ru-RU" sz="1400" dirty="0" err="1" smtClean="0"/>
                        <a:t>жыл</a:t>
                      </a:r>
                      <a:r>
                        <a:rPr lang="ru-RU" sz="1400" dirty="0" smtClean="0"/>
                        <a:t>, </a:t>
                      </a:r>
                      <a:r>
                        <a:rPr lang="ru-RU" sz="1400" dirty="0" err="1" smtClean="0"/>
                        <a:t>бірақ</a:t>
                      </a:r>
                      <a:r>
                        <a:rPr lang="ru-RU" sz="1400" dirty="0" smtClean="0"/>
                        <a:t> </a:t>
                      </a:r>
                      <a:r>
                        <a:rPr lang="ru-RU" sz="1400" dirty="0" err="1" smtClean="0"/>
                        <a:t>арнайы</a:t>
                      </a:r>
                      <a:r>
                        <a:rPr lang="ru-RU" sz="1400" dirty="0" smtClean="0"/>
                        <a:t> </a:t>
                      </a:r>
                      <a:r>
                        <a:rPr lang="ru-RU" sz="1400" dirty="0" err="1" smtClean="0"/>
                        <a:t>экономикалық</a:t>
                      </a:r>
                      <a:r>
                        <a:rPr lang="ru-RU" sz="1400" dirty="0" smtClean="0"/>
                        <a:t> </a:t>
                      </a:r>
                      <a:r>
                        <a:rPr lang="ru-RU" sz="1400" dirty="0" err="1" smtClean="0"/>
                        <a:t>аймақтардың</a:t>
                      </a:r>
                      <a:r>
                        <a:rPr lang="ru-RU" sz="1400" dirty="0" smtClean="0"/>
                        <a:t> </a:t>
                      </a:r>
                      <a:r>
                        <a:rPr lang="ru-RU" sz="1400" dirty="0" err="1" smtClean="0"/>
                        <a:t>қолданылу</a:t>
                      </a:r>
                      <a:r>
                        <a:rPr lang="ru-RU" sz="1400" dirty="0" smtClean="0"/>
                        <a:t> </a:t>
                      </a:r>
                      <a:r>
                        <a:rPr lang="ru-RU" sz="1400" dirty="0" err="1" smtClean="0"/>
                        <a:t>мерзімінен</a:t>
                      </a:r>
                      <a:r>
                        <a:rPr lang="ru-RU" sz="1400" dirty="0" smtClean="0"/>
                        <a:t> </a:t>
                      </a:r>
                      <a:r>
                        <a:rPr lang="ru-RU" sz="1400" dirty="0" err="1" smtClean="0"/>
                        <a:t>артық</a:t>
                      </a:r>
                      <a:r>
                        <a:rPr lang="ru-RU" sz="1400" dirty="0" smtClean="0"/>
                        <a:t> </a:t>
                      </a:r>
                      <a:r>
                        <a:rPr lang="ru-RU" sz="1400" dirty="0" err="1" smtClean="0"/>
                        <a:t>емес</a:t>
                      </a:r>
                      <a:endParaRPr lang="ru-RU" sz="1400" b="0" dirty="0">
                        <a:solidFill>
                          <a:schemeClr val="accent1">
                            <a:lumMod val="50000"/>
                          </a:schemeClr>
                        </a:solidFill>
                      </a:endParaRPr>
                    </a:p>
                  </a:txBody>
                  <a:tcPr/>
                </a:tc>
                <a:extLst>
                  <a:ext uri="{0D108BD9-81ED-4DB2-BD59-A6C34878D82A}">
                    <a16:rowId xmlns:a16="http://schemas.microsoft.com/office/drawing/2014/main" val="10004"/>
                  </a:ext>
                </a:extLst>
              </a:tr>
              <a:tr h="365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err="1" smtClean="0"/>
                        <a:t>Еркін</a:t>
                      </a:r>
                      <a:r>
                        <a:rPr lang="ru-RU" sz="1400" b="1" dirty="0" smtClean="0"/>
                        <a:t> </a:t>
                      </a:r>
                      <a:r>
                        <a:rPr lang="ru-RU" sz="1400" b="1" dirty="0" err="1" smtClean="0"/>
                        <a:t>қойма</a:t>
                      </a:r>
                      <a:r>
                        <a:rPr lang="ru-RU" sz="1400" b="1" dirty="0" smtClean="0"/>
                        <a:t> </a:t>
                      </a:r>
                      <a:r>
                        <a:rPr lang="ru-RU" sz="1400" b="1" dirty="0" err="1" smtClean="0"/>
                        <a:t>иелеріне</a:t>
                      </a:r>
                      <a:endParaRPr lang="ru-RU" sz="14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err="1" smtClean="0"/>
                        <a:t>Арнайы</a:t>
                      </a:r>
                      <a:r>
                        <a:rPr lang="ru-RU" sz="1400" dirty="0" smtClean="0"/>
                        <a:t> </a:t>
                      </a:r>
                      <a:r>
                        <a:rPr lang="ru-RU" sz="1400" dirty="0" err="1" smtClean="0"/>
                        <a:t>инвестициялық</a:t>
                      </a:r>
                      <a:r>
                        <a:rPr lang="ru-RU" sz="1400" dirty="0" smtClean="0"/>
                        <a:t> </a:t>
                      </a:r>
                      <a:r>
                        <a:rPr lang="ru-RU" sz="1400" dirty="0" err="1" smtClean="0"/>
                        <a:t>келісімшарт</a:t>
                      </a:r>
                      <a:r>
                        <a:rPr lang="ru-RU" sz="1400" dirty="0" smtClean="0"/>
                        <a:t> </a:t>
                      </a:r>
                      <a:r>
                        <a:rPr lang="ru-RU" sz="1400" dirty="0" err="1" smtClean="0"/>
                        <a:t>тіркелген</a:t>
                      </a:r>
                      <a:r>
                        <a:rPr lang="ru-RU" sz="1400" dirty="0" smtClean="0"/>
                        <a:t> </a:t>
                      </a:r>
                      <a:r>
                        <a:rPr lang="ru-RU" sz="1400" dirty="0" err="1" smtClean="0"/>
                        <a:t>сәттен</a:t>
                      </a:r>
                      <a:r>
                        <a:rPr lang="ru-RU" sz="1400" dirty="0" smtClean="0"/>
                        <a:t> </a:t>
                      </a:r>
                      <a:r>
                        <a:rPr lang="ru-RU" sz="1400" dirty="0" err="1" smtClean="0"/>
                        <a:t>бастап</a:t>
                      </a:r>
                      <a:r>
                        <a:rPr lang="ru-RU" sz="1400" dirty="0" smtClean="0"/>
                        <a:t> 15 </a:t>
                      </a:r>
                      <a:r>
                        <a:rPr lang="ru-RU" sz="1400" dirty="0" err="1" smtClean="0"/>
                        <a:t>жылдан</a:t>
                      </a:r>
                      <a:r>
                        <a:rPr lang="ru-RU" sz="1400" dirty="0" smtClean="0"/>
                        <a:t> </a:t>
                      </a:r>
                      <a:r>
                        <a:rPr lang="ru-RU" sz="1400" dirty="0" err="1" smtClean="0"/>
                        <a:t>артық</a:t>
                      </a:r>
                      <a:r>
                        <a:rPr lang="ru-RU" sz="1400" dirty="0" smtClean="0"/>
                        <a:t> </a:t>
                      </a:r>
                      <a:r>
                        <a:rPr lang="ru-RU" sz="1400" dirty="0" err="1" smtClean="0"/>
                        <a:t>емес</a:t>
                      </a:r>
                      <a:endParaRPr lang="ru-RU" sz="1400" dirty="0">
                        <a:solidFill>
                          <a:schemeClr val="accent1">
                            <a:lumMod val="50000"/>
                          </a:schemeClr>
                        </a:solidFill>
                      </a:endParaRPr>
                    </a:p>
                  </a:txBody>
                  <a:tcPr/>
                </a:tc>
                <a:extLst>
                  <a:ext uri="{0D108BD9-81ED-4DB2-BD59-A6C34878D82A}">
                    <a16:rowId xmlns:a16="http://schemas.microsoft.com/office/drawing/2014/main" val="10005"/>
                  </a:ext>
                </a:extLst>
              </a:tr>
              <a:tr h="7232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err="1" smtClean="0"/>
                        <a:t>Моторлы</a:t>
                      </a:r>
                      <a:r>
                        <a:rPr lang="ru-RU" sz="1400" b="1" dirty="0" smtClean="0"/>
                        <a:t> </a:t>
                      </a:r>
                      <a:r>
                        <a:rPr lang="ru-RU" sz="1400" b="1" dirty="0" err="1" smtClean="0"/>
                        <a:t>көлік</a:t>
                      </a:r>
                      <a:r>
                        <a:rPr lang="ru-RU" sz="1400" b="1" dirty="0" smtClean="0"/>
                        <a:t> </a:t>
                      </a:r>
                      <a:r>
                        <a:rPr lang="ru-RU" sz="1400" b="1" dirty="0" err="1" smtClean="0"/>
                        <a:t>құралдарын</a:t>
                      </a:r>
                      <a:r>
                        <a:rPr lang="ru-RU" sz="1400" b="1" dirty="0" smtClean="0"/>
                        <a:t> </a:t>
                      </a:r>
                      <a:r>
                        <a:rPr lang="ru-RU" sz="1400" b="1" dirty="0" err="1" smtClean="0"/>
                        <a:t>өнеркәсіптік</a:t>
                      </a:r>
                      <a:r>
                        <a:rPr lang="ru-RU" sz="1400" b="1" dirty="0" smtClean="0"/>
                        <a:t> </a:t>
                      </a:r>
                      <a:r>
                        <a:rPr lang="ru-RU" sz="1400" b="1" dirty="0" err="1" smtClean="0"/>
                        <a:t>құрастыру</a:t>
                      </a:r>
                      <a:r>
                        <a:rPr lang="ru-RU" sz="1400" b="1" dirty="0" smtClean="0"/>
                        <a:t> </a:t>
                      </a:r>
                      <a:r>
                        <a:rPr lang="ru-RU" sz="1400" b="1" dirty="0" err="1" smtClean="0"/>
                        <a:t>туралы</a:t>
                      </a:r>
                      <a:r>
                        <a:rPr lang="ru-RU" sz="1400" b="1" dirty="0" smtClean="0"/>
                        <a:t> </a:t>
                      </a:r>
                      <a:r>
                        <a:rPr lang="ru-RU" sz="1400" b="1" dirty="0" err="1" smtClean="0"/>
                        <a:t>келісім</a:t>
                      </a:r>
                      <a:r>
                        <a:rPr lang="ru-RU" sz="1400" b="1" dirty="0" smtClean="0"/>
                        <a:t> </a:t>
                      </a:r>
                      <a:r>
                        <a:rPr lang="ru-RU" sz="1400" b="1" dirty="0" err="1" smtClean="0"/>
                        <a:t>жасасқан</a:t>
                      </a:r>
                      <a:r>
                        <a:rPr lang="ru-RU" sz="1400" b="1" dirty="0" smtClean="0"/>
                        <a:t> </a:t>
                      </a:r>
                      <a:r>
                        <a:rPr lang="ru-RU" sz="1400" b="1" dirty="0" err="1" smtClean="0"/>
                        <a:t>заңды</a:t>
                      </a:r>
                      <a:r>
                        <a:rPr lang="ru-RU" sz="1400" b="1" dirty="0" smtClean="0"/>
                        <a:t> </a:t>
                      </a:r>
                      <a:r>
                        <a:rPr lang="ru-RU" sz="1400" b="1" dirty="0" err="1" smtClean="0"/>
                        <a:t>тұлғаларға</a:t>
                      </a:r>
                      <a:endParaRPr lang="ru-RU" sz="1400" b="1" dirty="0">
                        <a:solidFill>
                          <a:schemeClr val="accent1">
                            <a:lumMod val="50000"/>
                          </a:schemeClr>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err="1" smtClean="0"/>
                        <a:t>Арнайы</a:t>
                      </a:r>
                      <a:r>
                        <a:rPr lang="ru-RU" sz="1400" dirty="0" smtClean="0"/>
                        <a:t> </a:t>
                      </a:r>
                      <a:r>
                        <a:rPr lang="ru-RU" sz="1400" dirty="0" err="1" smtClean="0"/>
                        <a:t>инвестициялық</a:t>
                      </a:r>
                      <a:r>
                        <a:rPr lang="ru-RU" sz="1400" dirty="0" smtClean="0"/>
                        <a:t> </a:t>
                      </a:r>
                      <a:r>
                        <a:rPr lang="ru-RU" sz="1400" dirty="0" err="1" smtClean="0"/>
                        <a:t>келісімшарт</a:t>
                      </a:r>
                      <a:r>
                        <a:rPr lang="ru-RU" sz="1400" dirty="0" smtClean="0"/>
                        <a:t> </a:t>
                      </a:r>
                      <a:r>
                        <a:rPr lang="ru-RU" sz="1400" dirty="0" err="1" smtClean="0"/>
                        <a:t>тіркелген</a:t>
                      </a:r>
                      <a:r>
                        <a:rPr lang="ru-RU" sz="1400" dirty="0" smtClean="0"/>
                        <a:t> </a:t>
                      </a:r>
                      <a:r>
                        <a:rPr lang="ru-RU" sz="1400" dirty="0" err="1" smtClean="0"/>
                        <a:t>сәттен</a:t>
                      </a:r>
                      <a:r>
                        <a:rPr lang="ru-RU" sz="1400" dirty="0" smtClean="0"/>
                        <a:t> </a:t>
                      </a:r>
                      <a:r>
                        <a:rPr lang="ru-RU" sz="1400" dirty="0" err="1" smtClean="0"/>
                        <a:t>бастап</a:t>
                      </a:r>
                      <a:r>
                        <a:rPr lang="ru-RU" sz="1400" dirty="0" smtClean="0"/>
                        <a:t> 15 </a:t>
                      </a:r>
                      <a:r>
                        <a:rPr lang="ru-RU" sz="1400" dirty="0" err="1" smtClean="0"/>
                        <a:t>жылдан</a:t>
                      </a:r>
                      <a:r>
                        <a:rPr lang="ru-RU" sz="1400" dirty="0" smtClean="0"/>
                        <a:t> </a:t>
                      </a:r>
                      <a:r>
                        <a:rPr lang="ru-RU" sz="1400" dirty="0" err="1" smtClean="0"/>
                        <a:t>артық</a:t>
                      </a:r>
                      <a:r>
                        <a:rPr lang="ru-RU" sz="1400" dirty="0" smtClean="0"/>
                        <a:t> </a:t>
                      </a:r>
                      <a:r>
                        <a:rPr lang="ru-RU" sz="1400" dirty="0" err="1" smtClean="0"/>
                        <a:t>емес</a:t>
                      </a:r>
                      <a:endParaRPr lang="ru-RU" sz="1400" dirty="0">
                        <a:solidFill>
                          <a:schemeClr val="accent1">
                            <a:lumMod val="50000"/>
                          </a:schemeClr>
                        </a:solidFill>
                      </a:endParaRPr>
                    </a:p>
                  </a:txBody>
                  <a:tcPr/>
                </a:tc>
                <a:extLst>
                  <a:ext uri="{0D108BD9-81ED-4DB2-BD59-A6C34878D82A}">
                    <a16:rowId xmlns:a16="http://schemas.microsoft.com/office/drawing/2014/main" val="10006"/>
                  </a:ext>
                </a:extLst>
              </a:tr>
              <a:tr h="1936532">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err="1" smtClean="0"/>
                        <a:t>Кеден</a:t>
                      </a:r>
                      <a:r>
                        <a:rPr lang="ru-RU" sz="1400" dirty="0" smtClean="0"/>
                        <a:t> </a:t>
                      </a:r>
                      <a:r>
                        <a:rPr lang="ru-RU" sz="1400" dirty="0" err="1" smtClean="0"/>
                        <a:t>баждарын</a:t>
                      </a:r>
                      <a:r>
                        <a:rPr lang="ru-RU" sz="1400" dirty="0" smtClean="0"/>
                        <a:t> </a:t>
                      </a:r>
                      <a:r>
                        <a:rPr lang="ru-RU" sz="1400" dirty="0" err="1" smtClean="0"/>
                        <a:t>салудан</a:t>
                      </a:r>
                      <a:r>
                        <a:rPr lang="ru-RU" sz="1400" dirty="0" smtClean="0"/>
                        <a:t> </a:t>
                      </a:r>
                      <a:r>
                        <a:rPr lang="ru-RU" sz="1400" dirty="0" err="1" smtClean="0"/>
                        <a:t>босату</a:t>
                      </a:r>
                      <a:r>
                        <a:rPr lang="ru-RU" sz="1400" dirty="0" smtClean="0"/>
                        <a:t> </a:t>
                      </a:r>
                      <a:r>
                        <a:rPr lang="ru-RU" sz="1400" dirty="0" err="1" smtClean="0"/>
                        <a:t>инвестициялық</a:t>
                      </a:r>
                      <a:r>
                        <a:rPr lang="ru-RU" sz="1400" dirty="0" smtClean="0"/>
                        <a:t> </a:t>
                      </a:r>
                      <a:r>
                        <a:rPr lang="ru-RU" sz="1400" dirty="0" err="1" smtClean="0"/>
                        <a:t>келісімшарттың</a:t>
                      </a:r>
                      <a:r>
                        <a:rPr lang="ru-RU" sz="1400" dirty="0" smtClean="0"/>
                        <a:t> </a:t>
                      </a:r>
                      <a:r>
                        <a:rPr lang="ru-RU" sz="1400" dirty="0" err="1" smtClean="0"/>
                        <a:t>қолданылу</a:t>
                      </a:r>
                      <a:r>
                        <a:rPr lang="ru-RU" sz="1400" dirty="0" smtClean="0"/>
                        <a:t> </a:t>
                      </a:r>
                      <a:r>
                        <a:rPr lang="ru-RU" sz="1400" dirty="0" err="1" smtClean="0"/>
                        <a:t>мерзіміне</a:t>
                      </a:r>
                      <a:r>
                        <a:rPr lang="ru-RU" sz="1400" dirty="0" smtClean="0"/>
                        <a:t>, </a:t>
                      </a:r>
                      <a:r>
                        <a:rPr lang="ru-RU" sz="1400" dirty="0" err="1" smtClean="0"/>
                        <a:t>бірақ</a:t>
                      </a:r>
                      <a:r>
                        <a:rPr lang="ru-RU" sz="1400" dirty="0" smtClean="0"/>
                        <a:t> </a:t>
                      </a:r>
                      <a:r>
                        <a:rPr lang="ru-RU" sz="1400" dirty="0" err="1" smtClean="0"/>
                        <a:t>жұмыс</a:t>
                      </a:r>
                      <a:r>
                        <a:rPr lang="ru-RU" sz="1400" dirty="0" smtClean="0"/>
                        <a:t> </a:t>
                      </a:r>
                      <a:r>
                        <a:rPr lang="ru-RU" sz="1400" dirty="0" err="1" smtClean="0"/>
                        <a:t>бағдарламасы</a:t>
                      </a:r>
                      <a:r>
                        <a:rPr lang="ru-RU" sz="1400" dirty="0" smtClean="0"/>
                        <a:t> </a:t>
                      </a:r>
                      <a:r>
                        <a:rPr lang="ru-RU" sz="1400" dirty="0" err="1" smtClean="0"/>
                        <a:t>бойынша</a:t>
                      </a:r>
                      <a:r>
                        <a:rPr lang="ru-RU" sz="1400" dirty="0" smtClean="0"/>
                        <a:t> </a:t>
                      </a:r>
                      <a:r>
                        <a:rPr lang="ru-RU" sz="1400" dirty="0" err="1" smtClean="0"/>
                        <a:t>тіркелген</a:t>
                      </a:r>
                      <a:r>
                        <a:rPr lang="ru-RU" sz="1400" dirty="0" smtClean="0"/>
                        <a:t> </a:t>
                      </a:r>
                      <a:r>
                        <a:rPr lang="ru-RU" sz="1400" dirty="0" err="1" smtClean="0"/>
                        <a:t>активтер</a:t>
                      </a:r>
                      <a:r>
                        <a:rPr lang="ru-RU" sz="1400" dirty="0" smtClean="0"/>
                        <a:t> </a:t>
                      </a:r>
                      <a:r>
                        <a:rPr lang="ru-RU" sz="1400" dirty="0" err="1" smtClean="0"/>
                        <a:t>пайдалануға</a:t>
                      </a:r>
                      <a:r>
                        <a:rPr lang="ru-RU" sz="1400" dirty="0" smtClean="0"/>
                        <a:t> </a:t>
                      </a:r>
                      <a:r>
                        <a:rPr lang="ru-RU" sz="1400" dirty="0" err="1" smtClean="0"/>
                        <a:t>берілген</a:t>
                      </a:r>
                      <a:r>
                        <a:rPr lang="ru-RU" sz="1400" dirty="0" smtClean="0"/>
                        <a:t> </a:t>
                      </a:r>
                      <a:r>
                        <a:rPr lang="ru-RU" sz="1400" dirty="0" err="1" smtClean="0"/>
                        <a:t>күннен</a:t>
                      </a:r>
                      <a:r>
                        <a:rPr lang="ru-RU" sz="1400" dirty="0" smtClean="0"/>
                        <a:t> </a:t>
                      </a:r>
                      <a:r>
                        <a:rPr lang="ru-RU" sz="1400" dirty="0" err="1" smtClean="0"/>
                        <a:t>бастап</a:t>
                      </a:r>
                      <a:r>
                        <a:rPr lang="ru-RU" sz="1400" dirty="0" smtClean="0"/>
                        <a:t> бес </a:t>
                      </a:r>
                      <a:r>
                        <a:rPr lang="ru-RU" sz="1400" dirty="0" err="1" smtClean="0"/>
                        <a:t>жылдан</a:t>
                      </a:r>
                      <a:r>
                        <a:rPr lang="ru-RU" sz="1400" dirty="0" smtClean="0"/>
                        <a:t> </a:t>
                      </a:r>
                      <a:r>
                        <a:rPr lang="ru-RU" sz="1400" dirty="0" err="1" smtClean="0"/>
                        <a:t>аспайтын</a:t>
                      </a:r>
                      <a:r>
                        <a:rPr lang="ru-RU" sz="1400" dirty="0" smtClean="0"/>
                        <a:t> </a:t>
                      </a:r>
                      <a:r>
                        <a:rPr lang="ru-RU" sz="1400" dirty="0" err="1" smtClean="0"/>
                        <a:t>мерзімге</a:t>
                      </a:r>
                      <a:r>
                        <a:rPr lang="ru-RU" sz="1400" dirty="0" smtClean="0"/>
                        <a:t> </a:t>
                      </a:r>
                      <a:r>
                        <a:rPr lang="ru-RU" sz="1400" dirty="0" err="1" smtClean="0"/>
                        <a:t>беріледі.Жұмыс</a:t>
                      </a:r>
                      <a:r>
                        <a:rPr lang="ru-RU" sz="1400" dirty="0" smtClean="0"/>
                        <a:t> </a:t>
                      </a:r>
                      <a:r>
                        <a:rPr lang="ru-RU" sz="1400" dirty="0" err="1" smtClean="0"/>
                        <a:t>бағдарламасы</a:t>
                      </a:r>
                      <a:r>
                        <a:rPr lang="ru-RU" sz="1400" dirty="0" smtClean="0"/>
                        <a:t> </a:t>
                      </a:r>
                      <a:r>
                        <a:rPr lang="ru-RU" sz="1400" dirty="0" err="1" smtClean="0"/>
                        <a:t>Өндірісті</a:t>
                      </a:r>
                      <a:r>
                        <a:rPr lang="ru-RU" sz="1400" dirty="0" smtClean="0"/>
                        <a:t> </a:t>
                      </a:r>
                      <a:r>
                        <a:rPr lang="ru-RU" sz="1400" dirty="0" err="1" smtClean="0"/>
                        <a:t>пайдалануға</a:t>
                      </a:r>
                      <a:r>
                        <a:rPr lang="ru-RU" sz="1400" dirty="0" smtClean="0"/>
                        <a:t> </a:t>
                      </a:r>
                      <a:r>
                        <a:rPr lang="ru-RU" sz="1400" dirty="0" err="1" smtClean="0"/>
                        <a:t>енгізгенге</a:t>
                      </a:r>
                      <a:r>
                        <a:rPr lang="ru-RU" sz="1400" dirty="0" smtClean="0"/>
                        <a:t> </a:t>
                      </a:r>
                      <a:r>
                        <a:rPr lang="ru-RU" sz="1400" dirty="0" err="1" smtClean="0"/>
                        <a:t>дейін</a:t>
                      </a:r>
                      <a:r>
                        <a:rPr lang="ru-RU" sz="1400" dirty="0" smtClean="0"/>
                        <a:t> </a:t>
                      </a:r>
                      <a:r>
                        <a:rPr lang="ru-RU" sz="1400" dirty="0" err="1" smtClean="0"/>
                        <a:t>инвестициялық</a:t>
                      </a:r>
                      <a:r>
                        <a:rPr lang="ru-RU" sz="1400" dirty="0" smtClean="0"/>
                        <a:t> </a:t>
                      </a:r>
                      <a:r>
                        <a:rPr lang="ru-RU" sz="1400" dirty="0" err="1" smtClean="0"/>
                        <a:t>жобаны</a:t>
                      </a:r>
                      <a:r>
                        <a:rPr lang="ru-RU" sz="1400" dirty="0" smtClean="0"/>
                        <a:t> </a:t>
                      </a:r>
                      <a:r>
                        <a:rPr lang="ru-RU" sz="1400" dirty="0" err="1" smtClean="0"/>
                        <a:t>іске</a:t>
                      </a:r>
                      <a:r>
                        <a:rPr lang="ru-RU" sz="1400" dirty="0" smtClean="0"/>
                        <a:t> </a:t>
                      </a:r>
                      <a:r>
                        <a:rPr lang="ru-RU" sz="1400" dirty="0" err="1" smtClean="0"/>
                        <a:t>асыру</a:t>
                      </a:r>
                      <a:r>
                        <a:rPr lang="ru-RU" sz="1400" dirty="0" smtClean="0"/>
                        <a:t> </a:t>
                      </a:r>
                      <a:r>
                        <a:rPr lang="ru-RU" sz="1400" dirty="0" err="1" smtClean="0"/>
                        <a:t>жөніндегі</a:t>
                      </a:r>
                      <a:r>
                        <a:rPr lang="ru-RU" sz="1400" dirty="0" smtClean="0"/>
                        <a:t> </a:t>
                      </a:r>
                      <a:r>
                        <a:rPr lang="ru-RU" sz="1400" dirty="0" err="1" smtClean="0"/>
                        <a:t>жұмыстардың</a:t>
                      </a:r>
                      <a:r>
                        <a:rPr lang="ru-RU" sz="1400" dirty="0" smtClean="0"/>
                        <a:t> </a:t>
                      </a:r>
                      <a:r>
                        <a:rPr lang="ru-RU" sz="1400" dirty="0" err="1" smtClean="0"/>
                        <a:t>күнтізбелік</a:t>
                      </a:r>
                      <a:r>
                        <a:rPr lang="ru-RU" sz="1400" dirty="0" smtClean="0"/>
                        <a:t> </a:t>
                      </a:r>
                      <a:r>
                        <a:rPr lang="ru-RU" sz="1400" dirty="0" err="1" smtClean="0"/>
                        <a:t>кестесін</a:t>
                      </a:r>
                      <a:r>
                        <a:rPr lang="ru-RU" sz="1400" dirty="0" smtClean="0"/>
                        <a:t>, </a:t>
                      </a:r>
                      <a:r>
                        <a:rPr lang="ru-RU" sz="1400" dirty="0" err="1" smtClean="0"/>
                        <a:t>сондай-ақ</a:t>
                      </a:r>
                      <a:r>
                        <a:rPr lang="ru-RU" sz="1400" dirty="0" smtClean="0"/>
                        <a:t> </a:t>
                      </a:r>
                      <a:r>
                        <a:rPr lang="ru-RU" sz="1400" dirty="0" err="1" smtClean="0"/>
                        <a:t>өндірісті</a:t>
                      </a:r>
                      <a:r>
                        <a:rPr lang="ru-RU" sz="1400" dirty="0" smtClean="0"/>
                        <a:t> </a:t>
                      </a:r>
                      <a:r>
                        <a:rPr lang="ru-RU" sz="1400" dirty="0" err="1" smtClean="0"/>
                        <a:t>пайдалануға</a:t>
                      </a:r>
                      <a:r>
                        <a:rPr lang="ru-RU" sz="1400" dirty="0" smtClean="0"/>
                        <a:t> </a:t>
                      </a:r>
                      <a:r>
                        <a:rPr lang="ru-RU" sz="1400" dirty="0" err="1" smtClean="0"/>
                        <a:t>енгізгеннен</a:t>
                      </a:r>
                      <a:r>
                        <a:rPr lang="ru-RU" sz="1400" dirty="0" smtClean="0"/>
                        <a:t> </a:t>
                      </a:r>
                      <a:r>
                        <a:rPr lang="ru-RU" sz="1400" dirty="0" err="1" smtClean="0"/>
                        <a:t>кейін</a:t>
                      </a:r>
                      <a:r>
                        <a:rPr lang="ru-RU" sz="1400" dirty="0" smtClean="0"/>
                        <a:t> </a:t>
                      </a:r>
                      <a:r>
                        <a:rPr lang="ru-RU" sz="1400" dirty="0" err="1" smtClean="0"/>
                        <a:t>жобаның</a:t>
                      </a:r>
                      <a:r>
                        <a:rPr lang="ru-RU" sz="1400" dirty="0" smtClean="0"/>
                        <a:t> </a:t>
                      </a:r>
                      <a:r>
                        <a:rPr lang="ru-RU" sz="1400" dirty="0" err="1" smtClean="0"/>
                        <a:t>негізгі</a:t>
                      </a:r>
                      <a:r>
                        <a:rPr lang="ru-RU" sz="1400" dirty="0" smtClean="0"/>
                        <a:t> </a:t>
                      </a:r>
                      <a:r>
                        <a:rPr lang="ru-RU" sz="1400" dirty="0" err="1" smtClean="0"/>
                        <a:t>өндірістік</a:t>
                      </a:r>
                      <a:r>
                        <a:rPr lang="ru-RU" sz="1400" dirty="0" smtClean="0"/>
                        <a:t> </a:t>
                      </a:r>
                      <a:r>
                        <a:rPr lang="ru-RU" sz="1400" dirty="0" err="1" smtClean="0"/>
                        <a:t>көрсеткіштерін</a:t>
                      </a:r>
                      <a:r>
                        <a:rPr lang="ru-RU" sz="1400" dirty="0" smtClean="0"/>
                        <a:t> </a:t>
                      </a:r>
                      <a:r>
                        <a:rPr lang="ru-RU" sz="1400" dirty="0" err="1" smtClean="0"/>
                        <a:t>айқындайтын</a:t>
                      </a:r>
                      <a:r>
                        <a:rPr lang="ru-RU" sz="1400" dirty="0" smtClean="0"/>
                        <a:t> </a:t>
                      </a:r>
                      <a:r>
                        <a:rPr lang="ru-RU" sz="1400" dirty="0" err="1" smtClean="0"/>
                        <a:t>инвестициялық</a:t>
                      </a:r>
                      <a:r>
                        <a:rPr lang="ru-RU" sz="1400" dirty="0" smtClean="0"/>
                        <a:t> </a:t>
                      </a:r>
                      <a:r>
                        <a:rPr lang="ru-RU" sz="1400" dirty="0" err="1" smtClean="0"/>
                        <a:t>келісімшартқа</a:t>
                      </a:r>
                      <a:r>
                        <a:rPr lang="ru-RU" sz="1400" dirty="0" smtClean="0"/>
                        <a:t> </a:t>
                      </a:r>
                      <a:r>
                        <a:rPr lang="ru-RU" sz="1400" dirty="0" err="1" smtClean="0"/>
                        <a:t>қосымша</a:t>
                      </a:r>
                      <a:r>
                        <a:rPr lang="ru-RU" sz="1400" dirty="0" smtClean="0"/>
                        <a:t> </a:t>
                      </a:r>
                      <a:r>
                        <a:rPr lang="ru-RU" sz="1400" dirty="0" err="1" smtClean="0"/>
                        <a:t>болып</a:t>
                      </a:r>
                      <a:r>
                        <a:rPr lang="ru-RU" sz="1400" dirty="0" smtClean="0"/>
                        <a:t> </a:t>
                      </a:r>
                      <a:r>
                        <a:rPr lang="ru-RU" sz="1400" dirty="0" err="1" smtClean="0"/>
                        <a:t>табылады.Егер</a:t>
                      </a:r>
                      <a:r>
                        <a:rPr lang="ru-RU" sz="1400" dirty="0" smtClean="0"/>
                        <a:t> </a:t>
                      </a:r>
                      <a:r>
                        <a:rPr lang="ru-RU" sz="1400" dirty="0" err="1" smtClean="0"/>
                        <a:t>жұмыс</a:t>
                      </a:r>
                      <a:r>
                        <a:rPr lang="ru-RU" sz="1400" dirty="0" smtClean="0"/>
                        <a:t> </a:t>
                      </a:r>
                      <a:r>
                        <a:rPr lang="ru-RU" sz="1400" dirty="0" err="1" smtClean="0"/>
                        <a:t>бағдарламасында</a:t>
                      </a:r>
                      <a:r>
                        <a:rPr lang="ru-RU" sz="1400" dirty="0" smtClean="0"/>
                        <a:t> </a:t>
                      </a:r>
                      <a:r>
                        <a:rPr lang="ru-RU" sz="1400" dirty="0" err="1" smtClean="0"/>
                        <a:t>екі</a:t>
                      </a:r>
                      <a:r>
                        <a:rPr lang="ru-RU" sz="1400" dirty="0" smtClean="0"/>
                        <a:t> </a:t>
                      </a:r>
                      <a:r>
                        <a:rPr lang="ru-RU" sz="1400" dirty="0" err="1" smtClean="0"/>
                        <a:t>және</a:t>
                      </a:r>
                      <a:r>
                        <a:rPr lang="ru-RU" sz="1400" dirty="0" smtClean="0"/>
                        <a:t> </a:t>
                      </a:r>
                      <a:r>
                        <a:rPr lang="ru-RU" sz="1400" dirty="0" err="1" smtClean="0"/>
                        <a:t>одан</a:t>
                      </a:r>
                      <a:r>
                        <a:rPr lang="ru-RU" sz="1400" dirty="0" smtClean="0"/>
                        <a:t> да </a:t>
                      </a:r>
                      <a:r>
                        <a:rPr lang="ru-RU" sz="1400" dirty="0" err="1" smtClean="0"/>
                        <a:t>көп</a:t>
                      </a:r>
                      <a:r>
                        <a:rPr lang="ru-RU" sz="1400" dirty="0" smtClean="0"/>
                        <a:t> </a:t>
                      </a:r>
                      <a:r>
                        <a:rPr lang="ru-RU" sz="1400" dirty="0" err="1" smtClean="0"/>
                        <a:t>тіркелген</a:t>
                      </a:r>
                      <a:r>
                        <a:rPr lang="ru-RU" sz="1400" dirty="0" smtClean="0"/>
                        <a:t> </a:t>
                      </a:r>
                      <a:r>
                        <a:rPr lang="ru-RU" sz="1400" dirty="0" err="1" smtClean="0"/>
                        <a:t>активтерді</a:t>
                      </a:r>
                      <a:r>
                        <a:rPr lang="ru-RU" sz="1400" dirty="0" smtClean="0"/>
                        <a:t> </a:t>
                      </a:r>
                      <a:r>
                        <a:rPr lang="ru-RU" sz="1400" dirty="0" err="1" smtClean="0"/>
                        <a:t>енгізу</a:t>
                      </a:r>
                      <a:r>
                        <a:rPr lang="ru-RU" sz="1400" dirty="0" smtClean="0"/>
                        <a:t> </a:t>
                      </a:r>
                      <a:r>
                        <a:rPr lang="ru-RU" sz="1400" dirty="0" err="1" smtClean="0"/>
                        <a:t>көзделген</a:t>
                      </a:r>
                      <a:r>
                        <a:rPr lang="ru-RU" sz="1400" dirty="0" smtClean="0"/>
                        <a:t> </a:t>
                      </a:r>
                      <a:r>
                        <a:rPr lang="ru-RU" sz="1400" dirty="0" err="1" smtClean="0"/>
                        <a:t>жағдайда</a:t>
                      </a:r>
                      <a:r>
                        <a:rPr lang="ru-RU" sz="1400" dirty="0" smtClean="0"/>
                        <a:t>, </a:t>
                      </a:r>
                      <a:r>
                        <a:rPr lang="ru-RU" sz="1400" dirty="0" err="1" smtClean="0"/>
                        <a:t>технологиялық</a:t>
                      </a:r>
                      <a:r>
                        <a:rPr lang="ru-RU" sz="1400" dirty="0" smtClean="0"/>
                        <a:t> </a:t>
                      </a:r>
                      <a:r>
                        <a:rPr lang="ru-RU" sz="1400" dirty="0" err="1" smtClean="0"/>
                        <a:t>жабдықтың</a:t>
                      </a:r>
                      <a:r>
                        <a:rPr lang="ru-RU" sz="1400" dirty="0" smtClean="0"/>
                        <a:t> </a:t>
                      </a:r>
                      <a:r>
                        <a:rPr lang="ru-RU" sz="1400" dirty="0" err="1" smtClean="0"/>
                        <a:t>қосалқы</a:t>
                      </a:r>
                      <a:r>
                        <a:rPr lang="ru-RU" sz="1400" dirty="0" smtClean="0"/>
                        <a:t> </a:t>
                      </a:r>
                      <a:r>
                        <a:rPr lang="ru-RU" sz="1400" dirty="0" err="1" smtClean="0"/>
                        <a:t>бөлшектерін</a:t>
                      </a:r>
                      <a:r>
                        <a:rPr lang="ru-RU" sz="1400" dirty="0" smtClean="0"/>
                        <a:t>, </a:t>
                      </a:r>
                      <a:r>
                        <a:rPr lang="ru-RU" sz="1400" dirty="0" err="1" smtClean="0"/>
                        <a:t>шикізатты</a:t>
                      </a:r>
                      <a:r>
                        <a:rPr lang="ru-RU" sz="1400" dirty="0" smtClean="0"/>
                        <a:t> </a:t>
                      </a:r>
                      <a:r>
                        <a:rPr lang="ru-RU" sz="1400" dirty="0" err="1" smtClean="0"/>
                        <a:t>және</a:t>
                      </a:r>
                      <a:r>
                        <a:rPr lang="ru-RU" sz="1400" dirty="0" smtClean="0"/>
                        <a:t> (</a:t>
                      </a:r>
                      <a:r>
                        <a:rPr lang="ru-RU" sz="1400" dirty="0" err="1" smtClean="0"/>
                        <a:t>немесе</a:t>
                      </a:r>
                      <a:r>
                        <a:rPr lang="ru-RU" sz="1400" dirty="0" smtClean="0"/>
                        <a:t>) </a:t>
                      </a:r>
                      <a:r>
                        <a:rPr lang="ru-RU" sz="1400" dirty="0" err="1" smtClean="0"/>
                        <a:t>материалдарды</a:t>
                      </a:r>
                      <a:r>
                        <a:rPr lang="ru-RU" sz="1400" dirty="0" smtClean="0"/>
                        <a:t> </a:t>
                      </a:r>
                      <a:r>
                        <a:rPr lang="ru-RU" sz="1400" dirty="0" err="1" smtClean="0"/>
                        <a:t>әкелуге</a:t>
                      </a:r>
                      <a:r>
                        <a:rPr lang="ru-RU" sz="1400" dirty="0" smtClean="0"/>
                        <a:t> </a:t>
                      </a:r>
                      <a:r>
                        <a:rPr lang="ru-RU" sz="1400" dirty="0" err="1" smtClean="0"/>
                        <a:t>кедендік</a:t>
                      </a:r>
                      <a:r>
                        <a:rPr lang="ru-RU" sz="1400" dirty="0" smtClean="0"/>
                        <a:t> </a:t>
                      </a:r>
                      <a:r>
                        <a:rPr lang="ru-RU" sz="1400" dirty="0" err="1" smtClean="0"/>
                        <a:t>баж</a:t>
                      </a:r>
                      <a:r>
                        <a:rPr lang="ru-RU" sz="1400" dirty="0" smtClean="0"/>
                        <a:t> </a:t>
                      </a:r>
                      <a:r>
                        <a:rPr lang="ru-RU" sz="1400" dirty="0" err="1" smtClean="0"/>
                        <a:t>төлеуден</a:t>
                      </a:r>
                      <a:r>
                        <a:rPr lang="ru-RU" sz="1400" dirty="0" smtClean="0"/>
                        <a:t> </a:t>
                      </a:r>
                      <a:r>
                        <a:rPr lang="ru-RU" sz="1400" dirty="0" err="1" smtClean="0"/>
                        <a:t>босату</a:t>
                      </a:r>
                      <a:r>
                        <a:rPr lang="ru-RU" sz="1400" dirty="0" smtClean="0"/>
                        <a:t> </a:t>
                      </a:r>
                      <a:r>
                        <a:rPr lang="ru-RU" sz="1400" dirty="0" err="1" smtClean="0"/>
                        <a:t>мерзімін</a:t>
                      </a:r>
                      <a:r>
                        <a:rPr lang="ru-RU" sz="1400" dirty="0" smtClean="0"/>
                        <a:t> </a:t>
                      </a:r>
                      <a:r>
                        <a:rPr lang="ru-RU" sz="1400" dirty="0" err="1" smtClean="0"/>
                        <a:t>есептеу</a:t>
                      </a:r>
                      <a:r>
                        <a:rPr lang="ru-RU" sz="1400" dirty="0" smtClean="0"/>
                        <a:t> </a:t>
                      </a:r>
                      <a:r>
                        <a:rPr lang="ru-RU" sz="1400" dirty="0" err="1" smtClean="0"/>
                        <a:t>жұмыс</a:t>
                      </a:r>
                      <a:r>
                        <a:rPr lang="ru-RU" sz="1400" dirty="0" smtClean="0"/>
                        <a:t> </a:t>
                      </a:r>
                      <a:r>
                        <a:rPr lang="ru-RU" sz="1400" dirty="0" err="1" smtClean="0"/>
                        <a:t>бағдарламасы</a:t>
                      </a:r>
                      <a:r>
                        <a:rPr lang="ru-RU" sz="1400" dirty="0" smtClean="0"/>
                        <a:t> </a:t>
                      </a:r>
                      <a:r>
                        <a:rPr lang="ru-RU" sz="1400" dirty="0" err="1" smtClean="0"/>
                        <a:t>бойынша</a:t>
                      </a:r>
                      <a:r>
                        <a:rPr lang="ru-RU" sz="1400" dirty="0" smtClean="0"/>
                        <a:t> </a:t>
                      </a:r>
                      <a:r>
                        <a:rPr lang="ru-RU" sz="1400" dirty="0" err="1" smtClean="0"/>
                        <a:t>бірінші</a:t>
                      </a:r>
                      <a:r>
                        <a:rPr lang="ru-RU" sz="1400" dirty="0" smtClean="0"/>
                        <a:t> </a:t>
                      </a:r>
                      <a:r>
                        <a:rPr lang="ru-RU" sz="1400" dirty="0" err="1" smtClean="0"/>
                        <a:t>тіркелген</a:t>
                      </a:r>
                      <a:r>
                        <a:rPr lang="ru-RU" sz="1400" dirty="0" smtClean="0"/>
                        <a:t> актив </a:t>
                      </a:r>
                      <a:r>
                        <a:rPr lang="ru-RU" sz="1400" dirty="0" err="1" smtClean="0"/>
                        <a:t>пайдалануға</a:t>
                      </a:r>
                      <a:r>
                        <a:rPr lang="ru-RU" sz="1400" dirty="0" smtClean="0"/>
                        <a:t> </a:t>
                      </a:r>
                      <a:r>
                        <a:rPr lang="ru-RU" sz="1400" dirty="0" err="1" smtClean="0"/>
                        <a:t>енгізілген</a:t>
                      </a:r>
                      <a:r>
                        <a:rPr lang="ru-RU" sz="1400" dirty="0" smtClean="0"/>
                        <a:t> </a:t>
                      </a:r>
                      <a:r>
                        <a:rPr lang="ru-RU" sz="1400" dirty="0" err="1" smtClean="0"/>
                        <a:t>күннен</a:t>
                      </a:r>
                      <a:r>
                        <a:rPr lang="ru-RU" sz="1400" dirty="0" smtClean="0"/>
                        <a:t> </a:t>
                      </a:r>
                      <a:r>
                        <a:rPr lang="ru-RU" sz="1400" dirty="0" err="1" smtClean="0"/>
                        <a:t>бастап</a:t>
                      </a:r>
                      <a:r>
                        <a:rPr lang="ru-RU" sz="1400" dirty="0" smtClean="0"/>
                        <a:t> </a:t>
                      </a:r>
                      <a:r>
                        <a:rPr lang="ru-RU" sz="1400" dirty="0" err="1" smtClean="0"/>
                        <a:t>жүргізіледі</a:t>
                      </a:r>
                      <a:r>
                        <a:rPr lang="ru-RU" sz="1400" dirty="0" smtClean="0"/>
                        <a:t>. </a:t>
                      </a:r>
                      <a:r>
                        <a:rPr lang="ru-RU" sz="1000" i="1" dirty="0" smtClean="0"/>
                        <a:t>(ҚР ҚІЖК 287-бабының 2,3-тармақтары)</a:t>
                      </a:r>
                      <a:endParaRPr lang="ru-RU" sz="1000" i="1" dirty="0">
                        <a:solidFill>
                          <a:schemeClr val="accent1">
                            <a:lumMod val="50000"/>
                          </a:schemeClr>
                        </a:solidFill>
                      </a:endParaRPr>
                    </a:p>
                  </a:txBody>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ru-RU" sz="1800" dirty="0"/>
                    </a:p>
                  </a:txBody>
                  <a:tcPr/>
                </a:tc>
                <a:extLst>
                  <a:ext uri="{0D108BD9-81ED-4DB2-BD59-A6C34878D82A}">
                    <a16:rowId xmlns:a16="http://schemas.microsoft.com/office/drawing/2014/main" val="10007"/>
                  </a:ext>
                </a:extLst>
              </a:tr>
            </a:tbl>
          </a:graphicData>
        </a:graphic>
      </p:graphicFrame>
      <p:sp>
        <p:nvSpPr>
          <p:cNvPr id="6" name="Номер слайда 5"/>
          <p:cNvSpPr>
            <a:spLocks noGrp="1"/>
          </p:cNvSpPr>
          <p:nvPr>
            <p:ph type="sldNum" sz="quarter" idx="12"/>
          </p:nvPr>
        </p:nvSpPr>
        <p:spPr>
          <a:xfrm>
            <a:off x="9614131" y="6267794"/>
            <a:ext cx="2336800" cy="465199"/>
          </a:xfrm>
        </p:spPr>
        <p:txBody>
          <a:bodyPr/>
          <a:lstStyle/>
          <a:p>
            <a:fld id="{06690157-0765-4A7F-B34E-AEA284B34A45}" type="slidenum">
              <a:rPr lang="ru-RU" smtClean="0">
                <a:solidFill>
                  <a:schemeClr val="tx1"/>
                </a:solidFill>
              </a:rPr>
              <a:pPr/>
              <a:t>7</a:t>
            </a:fld>
            <a:endParaRPr lang="ru-RU" dirty="0">
              <a:solidFill>
                <a:schemeClr val="tx1"/>
              </a:solidFill>
            </a:endParaRPr>
          </a:p>
        </p:txBody>
      </p:sp>
      <p:pic>
        <p:nvPicPr>
          <p:cNvPr id="7"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4797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txBox="1">
            <a:spLocks/>
          </p:cNvSpPr>
          <p:nvPr/>
        </p:nvSpPr>
        <p:spPr>
          <a:xfrm>
            <a:off x="12700" y="840886"/>
            <a:ext cx="12035923" cy="528428"/>
          </a:xfrm>
          <a:prstGeom prst="rect">
            <a:avLst/>
          </a:prstGeom>
        </p:spPr>
        <p:txBody>
          <a:bodyPr/>
          <a:lstStyle>
            <a:lvl1pPr algn="l" defTabSz="914492" rtl="0" eaLnBrk="1" latinLnBrk="0" hangingPunct="1">
              <a:lnSpc>
                <a:spcPct val="100000"/>
              </a:lnSpc>
              <a:spcBef>
                <a:spcPct val="0"/>
              </a:spcBef>
              <a:buNone/>
              <a:defRPr sz="2800" kern="1200">
                <a:solidFill>
                  <a:srgbClr val="0A73A3"/>
                </a:solidFill>
                <a:latin typeface="Franklin Gothic Medium Cond" panose="020B0606030402020204" pitchFamily="34" charset="0"/>
                <a:ea typeface="+mj-ea"/>
                <a:cs typeface="+mj-cs"/>
              </a:defRPr>
            </a:lvl1pPr>
          </a:lstStyle>
          <a:p>
            <a:pPr algn="ctr"/>
            <a:r>
              <a:rPr lang="ru-RU" sz="1600" b="1" dirty="0" err="1">
                <a:solidFill>
                  <a:schemeClr val="tx1"/>
                </a:solidFill>
                <a:latin typeface="+mn-lt"/>
              </a:rPr>
              <a:t>Мемлекеттік</a:t>
            </a:r>
            <a:r>
              <a:rPr lang="ru-RU" sz="1600" b="1" dirty="0">
                <a:solidFill>
                  <a:schemeClr val="tx1"/>
                </a:solidFill>
                <a:latin typeface="+mn-lt"/>
              </a:rPr>
              <a:t> </a:t>
            </a:r>
            <a:r>
              <a:rPr lang="ru-RU" sz="1600" b="1" dirty="0" err="1">
                <a:solidFill>
                  <a:schemeClr val="tx1"/>
                </a:solidFill>
                <a:latin typeface="+mn-lt"/>
              </a:rPr>
              <a:t>заттай</a:t>
            </a:r>
            <a:r>
              <a:rPr lang="ru-RU" sz="1600" b="1" dirty="0">
                <a:solidFill>
                  <a:schemeClr val="tx1"/>
                </a:solidFill>
                <a:latin typeface="+mn-lt"/>
              </a:rPr>
              <a:t> грант</a:t>
            </a:r>
            <a:endParaRPr lang="en-US" sz="1600" b="1" dirty="0">
              <a:solidFill>
                <a:schemeClr val="tx1"/>
              </a:solidFill>
              <a:latin typeface="+mn-lt"/>
            </a:endParaRPr>
          </a:p>
        </p:txBody>
      </p:sp>
      <p:sp>
        <p:nvSpPr>
          <p:cNvPr id="5" name="TextBox 4"/>
          <p:cNvSpPr txBox="1"/>
          <p:nvPr/>
        </p:nvSpPr>
        <p:spPr>
          <a:xfrm>
            <a:off x="181568" y="1592488"/>
            <a:ext cx="4351931" cy="3237809"/>
          </a:xfrm>
          <a:prstGeom prst="rect">
            <a:avLst/>
          </a:prstGeom>
          <a:noFill/>
        </p:spPr>
        <p:txBody>
          <a:bodyPr wrap="square" rtlCol="0">
            <a:spAutoFit/>
          </a:bodyPr>
          <a:lstStyle/>
          <a:p>
            <a:pPr algn="ctr">
              <a:lnSpc>
                <a:spcPct val="90000"/>
              </a:lnSpc>
              <a:spcBef>
                <a:spcPct val="0"/>
              </a:spcBef>
              <a:spcAft>
                <a:spcPts val="600"/>
              </a:spcAft>
            </a:pPr>
            <a:r>
              <a:rPr lang="ru-RU" b="1" dirty="0" err="1" smtClean="0">
                <a:ea typeface="+mj-ea"/>
                <a:cs typeface="+mj-cs"/>
              </a:rPr>
              <a:t>Мазмұны</a:t>
            </a:r>
            <a:endParaRPr lang="ru-RU" b="1" dirty="0" smtClean="0">
              <a:ea typeface="+mj-ea"/>
              <a:cs typeface="+mj-cs"/>
            </a:endParaRPr>
          </a:p>
          <a:p>
            <a:pPr algn="just">
              <a:lnSpc>
                <a:spcPct val="90000"/>
              </a:lnSpc>
              <a:spcBef>
                <a:spcPct val="0"/>
              </a:spcBef>
              <a:spcAft>
                <a:spcPts val="600"/>
              </a:spcAft>
            </a:pPr>
            <a:r>
              <a:rPr lang="ru-RU" dirty="0" err="1" smtClean="0"/>
              <a:t>Жер</a:t>
            </a:r>
            <a:r>
              <a:rPr lang="ru-RU" dirty="0" smtClean="0"/>
              <a:t> </a:t>
            </a:r>
            <a:r>
              <a:rPr lang="ru-RU" dirty="0" err="1"/>
              <a:t>учаскелері</a:t>
            </a:r>
            <a:r>
              <a:rPr lang="ru-RU" dirty="0"/>
              <a:t>, </a:t>
            </a:r>
            <a:r>
              <a:rPr lang="ru-RU" dirty="0" err="1"/>
              <a:t>ғимараттар</a:t>
            </a:r>
            <a:r>
              <a:rPr lang="ru-RU" dirty="0"/>
              <a:t>, </a:t>
            </a:r>
            <a:r>
              <a:rPr lang="ru-RU" dirty="0" err="1"/>
              <a:t>құрылыстар</a:t>
            </a:r>
            <a:r>
              <a:rPr lang="ru-RU" dirty="0"/>
              <a:t>, </a:t>
            </a:r>
            <a:r>
              <a:rPr lang="ru-RU" dirty="0" err="1"/>
              <a:t>машиналар</a:t>
            </a:r>
            <a:r>
              <a:rPr lang="ru-RU" dirty="0"/>
              <a:t> мен </a:t>
            </a:r>
            <a:r>
              <a:rPr lang="ru-RU" dirty="0" err="1"/>
              <a:t>жабдықтар</a:t>
            </a:r>
            <a:r>
              <a:rPr lang="ru-RU" dirty="0"/>
              <a:t>, </a:t>
            </a:r>
            <a:r>
              <a:rPr lang="ru-RU" dirty="0" err="1"/>
              <a:t>есептеу</a:t>
            </a:r>
            <a:r>
              <a:rPr lang="ru-RU" dirty="0"/>
              <a:t> </a:t>
            </a:r>
            <a:r>
              <a:rPr lang="ru-RU" dirty="0" err="1"/>
              <a:t>техникасы</a:t>
            </a:r>
            <a:r>
              <a:rPr lang="ru-RU" dirty="0"/>
              <a:t>, </a:t>
            </a:r>
            <a:r>
              <a:rPr lang="ru-RU" dirty="0" err="1"/>
              <a:t>өлшеу</a:t>
            </a:r>
            <a:r>
              <a:rPr lang="ru-RU" dirty="0"/>
              <a:t> </a:t>
            </a:r>
            <a:r>
              <a:rPr lang="ru-RU" dirty="0" err="1"/>
              <a:t>және</a:t>
            </a:r>
            <a:r>
              <a:rPr lang="ru-RU" dirty="0"/>
              <a:t> </a:t>
            </a:r>
            <a:r>
              <a:rPr lang="ru-RU" dirty="0" err="1"/>
              <a:t>реттеуші</a:t>
            </a:r>
            <a:r>
              <a:rPr lang="ru-RU" dirty="0"/>
              <a:t> </a:t>
            </a:r>
            <a:r>
              <a:rPr lang="ru-RU" dirty="0" err="1"/>
              <a:t>аспаптар</a:t>
            </a:r>
            <a:r>
              <a:rPr lang="ru-RU" dirty="0"/>
              <a:t> мен </a:t>
            </a:r>
            <a:r>
              <a:rPr lang="ru-RU" dirty="0" err="1"/>
              <a:t>құрылғылар</a:t>
            </a:r>
            <a:r>
              <a:rPr lang="ru-RU" dirty="0"/>
              <a:t>, </a:t>
            </a:r>
            <a:r>
              <a:rPr lang="ru-RU" dirty="0" err="1"/>
              <a:t>көлік</a:t>
            </a:r>
            <a:r>
              <a:rPr lang="ru-RU" dirty="0"/>
              <a:t> </a:t>
            </a:r>
            <a:r>
              <a:rPr lang="ru-RU" dirty="0" err="1"/>
              <a:t>құралдары</a:t>
            </a:r>
            <a:r>
              <a:rPr lang="ru-RU" dirty="0"/>
              <a:t> (</a:t>
            </a:r>
            <a:r>
              <a:rPr lang="ru-RU" dirty="0" err="1"/>
              <a:t>жеңіл</a:t>
            </a:r>
            <a:r>
              <a:rPr lang="ru-RU" dirty="0"/>
              <a:t> </a:t>
            </a:r>
            <a:r>
              <a:rPr lang="ru-RU" dirty="0" err="1"/>
              <a:t>автокөлікті</a:t>
            </a:r>
            <a:r>
              <a:rPr lang="ru-RU" dirty="0"/>
              <a:t> </a:t>
            </a:r>
            <a:r>
              <a:rPr lang="ru-RU" dirty="0" err="1"/>
              <a:t>қоспағанда</a:t>
            </a:r>
            <a:r>
              <a:rPr lang="ru-RU" dirty="0"/>
              <a:t>), </a:t>
            </a:r>
            <a:r>
              <a:rPr lang="ru-RU" dirty="0" err="1"/>
              <a:t>өндірістік</a:t>
            </a:r>
            <a:r>
              <a:rPr lang="ru-RU" dirty="0"/>
              <a:t> </a:t>
            </a:r>
            <a:r>
              <a:rPr lang="ru-RU" dirty="0" err="1"/>
              <a:t>және</a:t>
            </a:r>
            <a:r>
              <a:rPr lang="ru-RU" dirty="0"/>
              <a:t> </a:t>
            </a:r>
            <a:r>
              <a:rPr lang="ru-RU" dirty="0" err="1"/>
              <a:t>шаруашылық</a:t>
            </a:r>
            <a:r>
              <a:rPr lang="ru-RU" dirty="0"/>
              <a:t> </a:t>
            </a:r>
            <a:r>
              <a:rPr lang="ru-RU" dirty="0" err="1"/>
              <a:t>мүкәммал</a:t>
            </a:r>
            <a:r>
              <a:rPr lang="ru-RU" dirty="0" smtClean="0"/>
              <a:t>.</a:t>
            </a:r>
          </a:p>
          <a:p>
            <a:pPr algn="just">
              <a:lnSpc>
                <a:spcPct val="90000"/>
              </a:lnSpc>
              <a:spcBef>
                <a:spcPct val="0"/>
              </a:spcBef>
              <a:spcAft>
                <a:spcPts val="600"/>
              </a:spcAft>
            </a:pPr>
            <a:r>
              <a:rPr lang="ru-RU" dirty="0" err="1" smtClean="0"/>
              <a:t>Мемлекеттік</a:t>
            </a:r>
            <a:r>
              <a:rPr lang="ru-RU" dirty="0" smtClean="0"/>
              <a:t> </a:t>
            </a:r>
            <a:r>
              <a:rPr lang="ru-RU" dirty="0" err="1"/>
              <a:t>заттай</a:t>
            </a:r>
            <a:r>
              <a:rPr lang="ru-RU" dirty="0"/>
              <a:t> </a:t>
            </a:r>
            <a:r>
              <a:rPr lang="ru-RU" dirty="0" err="1"/>
              <a:t>гранттарды</a:t>
            </a:r>
            <a:r>
              <a:rPr lang="ru-RU" dirty="0"/>
              <a:t> </a:t>
            </a:r>
            <a:r>
              <a:rPr lang="ru-RU" dirty="0" err="1"/>
              <a:t>бағалау</a:t>
            </a:r>
            <a:r>
              <a:rPr lang="ru-RU" dirty="0"/>
              <a:t> </a:t>
            </a:r>
            <a:r>
              <a:rPr lang="ru-RU" dirty="0" err="1" smtClean="0"/>
              <a:t>Қазақстан</a:t>
            </a:r>
            <a:r>
              <a:rPr lang="ru-RU" dirty="0" smtClean="0"/>
              <a:t> </a:t>
            </a:r>
            <a:r>
              <a:rPr lang="ru-RU" dirty="0" err="1" smtClean="0"/>
              <a:t>Республикасының</a:t>
            </a:r>
            <a:r>
              <a:rPr lang="ru-RU" dirty="0" smtClean="0"/>
              <a:t> </a:t>
            </a:r>
            <a:r>
              <a:rPr lang="ru-RU" dirty="0" err="1"/>
              <a:t>заңнамасында</a:t>
            </a:r>
            <a:r>
              <a:rPr lang="ru-RU" dirty="0"/>
              <a:t> </a:t>
            </a:r>
            <a:r>
              <a:rPr lang="ru-RU" dirty="0" err="1"/>
              <a:t>белгіленген</a:t>
            </a:r>
            <a:r>
              <a:rPr lang="ru-RU" dirty="0"/>
              <a:t> </a:t>
            </a:r>
            <a:r>
              <a:rPr lang="ru-RU" dirty="0" err="1"/>
              <a:t>тәртіппен</a:t>
            </a:r>
            <a:r>
              <a:rPr lang="ru-RU" dirty="0"/>
              <a:t> </a:t>
            </a:r>
            <a:r>
              <a:rPr lang="ru-RU" dirty="0" err="1"/>
              <a:t>олардың</a:t>
            </a:r>
            <a:r>
              <a:rPr lang="ru-RU" dirty="0"/>
              <a:t> </a:t>
            </a:r>
            <a:r>
              <a:rPr lang="ru-RU" dirty="0" err="1"/>
              <a:t>нарықтық</a:t>
            </a:r>
            <a:r>
              <a:rPr lang="ru-RU" dirty="0"/>
              <a:t> </a:t>
            </a:r>
            <a:r>
              <a:rPr lang="ru-RU" dirty="0" err="1"/>
              <a:t>құны</a:t>
            </a:r>
            <a:r>
              <a:rPr lang="ru-RU" dirty="0"/>
              <a:t> </a:t>
            </a:r>
            <a:r>
              <a:rPr lang="ru-RU" dirty="0" err="1"/>
              <a:t>бойынша</a:t>
            </a:r>
            <a:r>
              <a:rPr lang="ru-RU" dirty="0"/>
              <a:t> </a:t>
            </a:r>
            <a:r>
              <a:rPr lang="ru-RU" dirty="0" err="1"/>
              <a:t>жүзеге</a:t>
            </a:r>
            <a:r>
              <a:rPr lang="ru-RU" dirty="0"/>
              <a:t> </a:t>
            </a:r>
            <a:r>
              <a:rPr lang="ru-RU" dirty="0" err="1"/>
              <a:t>асырылады</a:t>
            </a:r>
            <a:r>
              <a:rPr lang="ru-RU" dirty="0"/>
              <a:t>.</a:t>
            </a:r>
            <a:endParaRPr lang="ru-RU" dirty="0"/>
          </a:p>
        </p:txBody>
      </p:sp>
      <p:sp>
        <p:nvSpPr>
          <p:cNvPr id="6" name="Прямоугольник 6"/>
          <p:cNvSpPr/>
          <p:nvPr/>
        </p:nvSpPr>
        <p:spPr>
          <a:xfrm>
            <a:off x="4533500" y="1592488"/>
            <a:ext cx="3780768" cy="2862322"/>
          </a:xfrm>
          <a:prstGeom prst="rect">
            <a:avLst/>
          </a:prstGeom>
        </p:spPr>
        <p:txBody>
          <a:bodyPr wrap="square">
            <a:spAutoFit/>
          </a:bodyPr>
          <a:lstStyle/>
          <a:p>
            <a:pPr algn="ctr" defTabSz="653222">
              <a:spcBef>
                <a:spcPct val="0"/>
              </a:spcBef>
            </a:pPr>
            <a:r>
              <a:rPr lang="ru-RU" b="1" dirty="0" err="1" smtClean="0">
                <a:ea typeface="+mj-ea"/>
                <a:cs typeface="+mj-cs"/>
              </a:rPr>
              <a:t>Мөлшері</a:t>
            </a:r>
            <a:endParaRPr lang="ru-RU" b="1" dirty="0" smtClean="0">
              <a:ea typeface="+mj-ea"/>
              <a:cs typeface="+mj-cs"/>
            </a:endParaRPr>
          </a:p>
          <a:p>
            <a:pPr algn="just" defTabSz="653222">
              <a:spcBef>
                <a:spcPct val="0"/>
              </a:spcBef>
            </a:pPr>
            <a:r>
              <a:rPr lang="ru-RU" dirty="0" err="1" smtClean="0">
                <a:ea typeface="+mj-ea"/>
                <a:cs typeface="+mj-cs"/>
              </a:rPr>
              <a:t>Мемлекеттік</a:t>
            </a:r>
            <a:r>
              <a:rPr lang="ru-RU" dirty="0" smtClean="0">
                <a:ea typeface="+mj-ea"/>
                <a:cs typeface="+mj-cs"/>
              </a:rPr>
              <a:t> </a:t>
            </a:r>
            <a:r>
              <a:rPr lang="ru-RU" dirty="0" err="1">
                <a:ea typeface="+mj-ea"/>
                <a:cs typeface="+mj-cs"/>
              </a:rPr>
              <a:t>заттай</a:t>
            </a:r>
            <a:r>
              <a:rPr lang="ru-RU" dirty="0">
                <a:ea typeface="+mj-ea"/>
                <a:cs typeface="+mj-cs"/>
              </a:rPr>
              <a:t> </a:t>
            </a:r>
            <a:r>
              <a:rPr lang="ru-RU" dirty="0" err="1">
                <a:ea typeface="+mj-ea"/>
                <a:cs typeface="+mj-cs"/>
              </a:rPr>
              <a:t>гранттың</a:t>
            </a:r>
            <a:r>
              <a:rPr lang="ru-RU" dirty="0">
                <a:ea typeface="+mj-ea"/>
                <a:cs typeface="+mj-cs"/>
              </a:rPr>
              <a:t> </a:t>
            </a:r>
            <a:r>
              <a:rPr lang="ru-RU" dirty="0" err="1">
                <a:ea typeface="+mj-ea"/>
                <a:cs typeface="+mj-cs"/>
              </a:rPr>
              <a:t>ең</a:t>
            </a:r>
            <a:r>
              <a:rPr lang="ru-RU" dirty="0">
                <a:ea typeface="+mj-ea"/>
                <a:cs typeface="+mj-cs"/>
              </a:rPr>
              <a:t> </a:t>
            </a:r>
            <a:r>
              <a:rPr lang="ru-RU" dirty="0" err="1">
                <a:ea typeface="+mj-ea"/>
                <a:cs typeface="+mj-cs"/>
              </a:rPr>
              <a:t>жоғары</a:t>
            </a:r>
            <a:r>
              <a:rPr lang="ru-RU" dirty="0">
                <a:ea typeface="+mj-ea"/>
                <a:cs typeface="+mj-cs"/>
              </a:rPr>
              <a:t> </a:t>
            </a:r>
            <a:r>
              <a:rPr lang="ru-RU" dirty="0" err="1">
                <a:ea typeface="+mj-ea"/>
                <a:cs typeface="+mj-cs"/>
              </a:rPr>
              <a:t>мөлшері</a:t>
            </a:r>
            <a:r>
              <a:rPr lang="ru-RU" dirty="0">
                <a:ea typeface="+mj-ea"/>
                <a:cs typeface="+mj-cs"/>
              </a:rPr>
              <a:t> </a:t>
            </a:r>
            <a:r>
              <a:rPr lang="ru-RU" dirty="0" err="1">
                <a:ea typeface="+mj-ea"/>
                <a:cs typeface="+mj-cs"/>
              </a:rPr>
              <a:t>Қазақстан</a:t>
            </a:r>
            <a:r>
              <a:rPr lang="ru-RU" dirty="0">
                <a:ea typeface="+mj-ea"/>
                <a:cs typeface="+mj-cs"/>
              </a:rPr>
              <a:t> </a:t>
            </a:r>
            <a:r>
              <a:rPr lang="ru-RU" dirty="0" err="1">
                <a:ea typeface="+mj-ea"/>
                <a:cs typeface="+mj-cs"/>
              </a:rPr>
              <a:t>Республикасы</a:t>
            </a:r>
            <a:r>
              <a:rPr lang="ru-RU" dirty="0">
                <a:ea typeface="+mj-ea"/>
                <a:cs typeface="+mj-cs"/>
              </a:rPr>
              <a:t> </a:t>
            </a:r>
            <a:r>
              <a:rPr lang="ru-RU" dirty="0" err="1">
                <a:ea typeface="+mj-ea"/>
                <a:cs typeface="+mj-cs"/>
              </a:rPr>
              <a:t>заңды</a:t>
            </a:r>
            <a:r>
              <a:rPr lang="ru-RU" dirty="0">
                <a:ea typeface="+mj-ea"/>
                <a:cs typeface="+mj-cs"/>
              </a:rPr>
              <a:t> </a:t>
            </a:r>
            <a:r>
              <a:rPr lang="ru-RU" dirty="0" err="1">
                <a:ea typeface="+mj-ea"/>
                <a:cs typeface="+mj-cs"/>
              </a:rPr>
              <a:t>тұлғасының</a:t>
            </a:r>
            <a:r>
              <a:rPr lang="ru-RU" dirty="0">
                <a:ea typeface="+mj-ea"/>
                <a:cs typeface="+mj-cs"/>
              </a:rPr>
              <a:t> </a:t>
            </a:r>
            <a:r>
              <a:rPr lang="ru-RU" dirty="0" err="1">
                <a:ea typeface="+mj-ea"/>
                <a:cs typeface="+mj-cs"/>
              </a:rPr>
              <a:t>тіркелген</a:t>
            </a:r>
            <a:r>
              <a:rPr lang="ru-RU" dirty="0">
                <a:ea typeface="+mj-ea"/>
                <a:cs typeface="+mj-cs"/>
              </a:rPr>
              <a:t> </a:t>
            </a:r>
            <a:r>
              <a:rPr lang="ru-RU" dirty="0" err="1">
                <a:ea typeface="+mj-ea"/>
                <a:cs typeface="+mj-cs"/>
              </a:rPr>
              <a:t>активтеріне</a:t>
            </a:r>
            <a:r>
              <a:rPr lang="ru-RU" dirty="0">
                <a:ea typeface="+mj-ea"/>
                <a:cs typeface="+mj-cs"/>
              </a:rPr>
              <a:t> </a:t>
            </a:r>
            <a:r>
              <a:rPr lang="ru-RU" dirty="0" err="1">
                <a:ea typeface="+mj-ea"/>
                <a:cs typeface="+mj-cs"/>
              </a:rPr>
              <a:t>инвестициялар</a:t>
            </a:r>
            <a:r>
              <a:rPr lang="ru-RU" dirty="0">
                <a:ea typeface="+mj-ea"/>
                <a:cs typeface="+mj-cs"/>
              </a:rPr>
              <a:t> </a:t>
            </a:r>
            <a:r>
              <a:rPr lang="ru-RU" dirty="0" err="1">
                <a:ea typeface="+mj-ea"/>
                <a:cs typeface="+mj-cs"/>
              </a:rPr>
              <a:t>көлемінің</a:t>
            </a:r>
            <a:r>
              <a:rPr lang="ru-RU" dirty="0">
                <a:ea typeface="+mj-ea"/>
                <a:cs typeface="+mj-cs"/>
              </a:rPr>
              <a:t> 30 (</a:t>
            </a:r>
            <a:r>
              <a:rPr lang="ru-RU" dirty="0" err="1">
                <a:ea typeface="+mj-ea"/>
                <a:cs typeface="+mj-cs"/>
              </a:rPr>
              <a:t>отыз</a:t>
            </a:r>
            <a:r>
              <a:rPr lang="ru-RU" dirty="0">
                <a:ea typeface="+mj-ea"/>
                <a:cs typeface="+mj-cs"/>
              </a:rPr>
              <a:t>) </a:t>
            </a:r>
            <a:r>
              <a:rPr lang="ru-RU" dirty="0" err="1">
                <a:ea typeface="+mj-ea"/>
                <a:cs typeface="+mj-cs"/>
              </a:rPr>
              <a:t>пайызынан</a:t>
            </a:r>
            <a:r>
              <a:rPr lang="ru-RU" dirty="0">
                <a:ea typeface="+mj-ea"/>
                <a:cs typeface="+mj-cs"/>
              </a:rPr>
              <a:t> </a:t>
            </a:r>
            <a:r>
              <a:rPr lang="ru-RU" dirty="0" err="1">
                <a:ea typeface="+mj-ea"/>
                <a:cs typeface="+mj-cs"/>
              </a:rPr>
              <a:t>аспайды</a:t>
            </a:r>
            <a:r>
              <a:rPr lang="ru-RU" dirty="0">
                <a:ea typeface="+mj-ea"/>
                <a:cs typeface="+mj-cs"/>
              </a:rPr>
              <a:t>. </a:t>
            </a:r>
            <a:endParaRPr lang="ru-RU" dirty="0" smtClean="0">
              <a:ea typeface="+mj-ea"/>
              <a:cs typeface="+mj-cs"/>
            </a:endParaRPr>
          </a:p>
          <a:p>
            <a:pPr algn="just" defTabSz="653222">
              <a:spcBef>
                <a:spcPct val="0"/>
              </a:spcBef>
            </a:pPr>
            <a:r>
              <a:rPr lang="ru-RU" dirty="0" err="1" smtClean="0">
                <a:ea typeface="+mj-ea"/>
                <a:cs typeface="+mj-cs"/>
              </a:rPr>
              <a:t>Мемлекеттік</a:t>
            </a:r>
            <a:r>
              <a:rPr lang="ru-RU" dirty="0" smtClean="0">
                <a:ea typeface="+mj-ea"/>
                <a:cs typeface="+mj-cs"/>
              </a:rPr>
              <a:t> </a:t>
            </a:r>
            <a:r>
              <a:rPr lang="ru-RU" dirty="0" err="1">
                <a:ea typeface="+mj-ea"/>
                <a:cs typeface="+mj-cs"/>
              </a:rPr>
              <a:t>заттай</a:t>
            </a:r>
            <a:r>
              <a:rPr lang="ru-RU" dirty="0">
                <a:ea typeface="+mj-ea"/>
                <a:cs typeface="+mj-cs"/>
              </a:rPr>
              <a:t> </a:t>
            </a:r>
            <a:r>
              <a:rPr lang="ru-RU" dirty="0" err="1">
                <a:ea typeface="+mj-ea"/>
                <a:cs typeface="+mj-cs"/>
              </a:rPr>
              <a:t>гранттың</a:t>
            </a:r>
            <a:r>
              <a:rPr lang="ru-RU" dirty="0">
                <a:ea typeface="+mj-ea"/>
                <a:cs typeface="+mj-cs"/>
              </a:rPr>
              <a:t> </a:t>
            </a:r>
            <a:r>
              <a:rPr lang="ru-RU" dirty="0" err="1">
                <a:ea typeface="+mj-ea"/>
                <a:cs typeface="+mj-cs"/>
              </a:rPr>
              <a:t>мөлшерін</a:t>
            </a:r>
            <a:r>
              <a:rPr lang="ru-RU" dirty="0">
                <a:ea typeface="+mj-ea"/>
                <a:cs typeface="+mj-cs"/>
              </a:rPr>
              <a:t> (</a:t>
            </a:r>
            <a:r>
              <a:rPr lang="ru-RU" dirty="0" err="1">
                <a:ea typeface="+mj-ea"/>
                <a:cs typeface="+mj-cs"/>
              </a:rPr>
              <a:t>құнын</a:t>
            </a:r>
            <a:r>
              <a:rPr lang="ru-RU" dirty="0">
                <a:ea typeface="+mj-ea"/>
                <a:cs typeface="+mj-cs"/>
              </a:rPr>
              <a:t>) </a:t>
            </a:r>
            <a:r>
              <a:rPr lang="ru-RU" dirty="0" err="1">
                <a:ea typeface="+mj-ea"/>
                <a:cs typeface="+mj-cs"/>
              </a:rPr>
              <a:t>растайтын</a:t>
            </a:r>
            <a:r>
              <a:rPr lang="ru-RU" dirty="0">
                <a:ea typeface="+mj-ea"/>
                <a:cs typeface="+mj-cs"/>
              </a:rPr>
              <a:t> </a:t>
            </a:r>
            <a:r>
              <a:rPr lang="ru-RU" dirty="0" err="1">
                <a:ea typeface="+mj-ea"/>
                <a:cs typeface="+mj-cs"/>
              </a:rPr>
              <a:t>құжаттар</a:t>
            </a:r>
            <a:r>
              <a:rPr lang="ru-RU" dirty="0">
                <a:ea typeface="+mj-ea"/>
                <a:cs typeface="+mj-cs"/>
              </a:rPr>
              <a:t> </a:t>
            </a:r>
            <a:r>
              <a:rPr lang="ru-RU" dirty="0" err="1">
                <a:ea typeface="+mj-ea"/>
                <a:cs typeface="+mj-cs"/>
              </a:rPr>
              <a:t>өтінімге</a:t>
            </a:r>
            <a:r>
              <a:rPr lang="ru-RU" dirty="0">
                <a:ea typeface="+mj-ea"/>
                <a:cs typeface="+mj-cs"/>
              </a:rPr>
              <a:t> </a:t>
            </a:r>
            <a:r>
              <a:rPr lang="ru-RU" dirty="0" err="1">
                <a:ea typeface="+mj-ea"/>
                <a:cs typeface="+mj-cs"/>
              </a:rPr>
              <a:t>қоса</a:t>
            </a:r>
            <a:r>
              <a:rPr lang="ru-RU" dirty="0">
                <a:ea typeface="+mj-ea"/>
                <a:cs typeface="+mj-cs"/>
              </a:rPr>
              <a:t> </a:t>
            </a:r>
            <a:r>
              <a:rPr lang="ru-RU" dirty="0" err="1">
                <a:ea typeface="+mj-ea"/>
                <a:cs typeface="+mj-cs"/>
              </a:rPr>
              <a:t>берілуі</a:t>
            </a:r>
            <a:r>
              <a:rPr lang="ru-RU" dirty="0">
                <a:ea typeface="+mj-ea"/>
                <a:cs typeface="+mj-cs"/>
              </a:rPr>
              <a:t> </a:t>
            </a:r>
            <a:r>
              <a:rPr lang="ru-RU" dirty="0" err="1">
                <a:ea typeface="+mj-ea"/>
                <a:cs typeface="+mj-cs"/>
              </a:rPr>
              <a:t>тиіс</a:t>
            </a:r>
            <a:r>
              <a:rPr lang="ru-RU" dirty="0">
                <a:ea typeface="+mj-ea"/>
                <a:cs typeface="+mj-cs"/>
              </a:rPr>
              <a:t>.</a:t>
            </a:r>
            <a:endParaRPr lang="en-US" dirty="0">
              <a:ea typeface="+mj-ea"/>
              <a:cs typeface="+mj-cs"/>
            </a:endParaRPr>
          </a:p>
        </p:txBody>
      </p:sp>
      <p:sp>
        <p:nvSpPr>
          <p:cNvPr id="7" name="Номер слайда 2"/>
          <p:cNvSpPr>
            <a:spLocks noGrp="1"/>
          </p:cNvSpPr>
          <p:nvPr>
            <p:ph type="sldNum" sz="quarter" idx="12"/>
          </p:nvPr>
        </p:nvSpPr>
        <p:spPr>
          <a:xfrm>
            <a:off x="8610600" y="6356352"/>
            <a:ext cx="2743200" cy="365125"/>
          </a:xfrm>
        </p:spPr>
        <p:txBody>
          <a:bodyPr/>
          <a:lstStyle/>
          <a:p>
            <a:fld id="{2B5A0A54-BA48-4B93-B2E5-9850B9E65965}" type="slidenum">
              <a:rPr lang="ru-RU" smtClean="0">
                <a:solidFill>
                  <a:schemeClr val="tx1"/>
                </a:solidFill>
              </a:rPr>
              <a:pPr/>
              <a:t>8</a:t>
            </a:fld>
            <a:endParaRPr lang="ru-RU">
              <a:solidFill>
                <a:schemeClr val="tx1"/>
              </a:solidFill>
            </a:endParaRPr>
          </a:p>
        </p:txBody>
      </p:sp>
      <p:sp>
        <p:nvSpPr>
          <p:cNvPr id="8" name="Заголовок 12"/>
          <p:cNvSpPr txBox="1">
            <a:spLocks/>
          </p:cNvSpPr>
          <p:nvPr/>
        </p:nvSpPr>
        <p:spPr>
          <a:xfrm>
            <a:off x="0" y="396286"/>
            <a:ext cx="12192000" cy="501147"/>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600" b="1" dirty="0">
                <a:latin typeface="+mn-lt"/>
              </a:rPr>
              <a:t>ИНВЕСТИЦИЯЛЫҚ ПРЕФЕРЕНЦИЯЛАР</a:t>
            </a:r>
            <a:endParaRPr lang="ru-RU" sz="1600" dirty="0">
              <a:latin typeface="+mn-lt"/>
            </a:endParaRPr>
          </a:p>
        </p:txBody>
      </p:sp>
      <p:sp>
        <p:nvSpPr>
          <p:cNvPr id="9" name="Прямоугольник 6"/>
          <p:cNvSpPr/>
          <p:nvPr/>
        </p:nvSpPr>
        <p:spPr>
          <a:xfrm>
            <a:off x="8422105" y="1529136"/>
            <a:ext cx="3599849" cy="3416320"/>
          </a:xfrm>
          <a:prstGeom prst="rect">
            <a:avLst/>
          </a:prstGeom>
        </p:spPr>
        <p:txBody>
          <a:bodyPr wrap="square">
            <a:spAutoFit/>
          </a:bodyPr>
          <a:lstStyle/>
          <a:p>
            <a:pPr algn="ctr" defTabSz="653222">
              <a:spcBef>
                <a:spcPct val="0"/>
              </a:spcBef>
            </a:pPr>
            <a:r>
              <a:rPr lang="ru-RU" b="1" dirty="0" err="1">
                <a:ea typeface="+mj-ea"/>
                <a:cs typeface="+mj-cs"/>
              </a:rPr>
              <a:t>Алдын</a:t>
            </a:r>
            <a:r>
              <a:rPr lang="ru-RU" b="1" dirty="0">
                <a:ea typeface="+mj-ea"/>
                <a:cs typeface="+mj-cs"/>
              </a:rPr>
              <a:t> ала </a:t>
            </a:r>
            <a:r>
              <a:rPr lang="ru-RU" b="1" dirty="0" err="1" smtClean="0">
                <a:ea typeface="+mj-ea"/>
                <a:cs typeface="+mj-cs"/>
              </a:rPr>
              <a:t>келісім</a:t>
            </a:r>
            <a:endParaRPr lang="ru-RU" b="1" dirty="0" smtClean="0">
              <a:ea typeface="+mj-ea"/>
              <a:cs typeface="+mj-cs"/>
            </a:endParaRPr>
          </a:p>
          <a:p>
            <a:pPr algn="just" defTabSz="653222">
              <a:spcBef>
                <a:spcPct val="0"/>
              </a:spcBef>
            </a:pPr>
            <a:r>
              <a:rPr lang="ru-RU" dirty="0" err="1" smtClean="0">
                <a:ea typeface="+mj-ea"/>
                <a:cs typeface="+mj-cs"/>
              </a:rPr>
              <a:t>Қазақстан</a:t>
            </a:r>
            <a:r>
              <a:rPr lang="ru-RU" dirty="0" smtClean="0">
                <a:ea typeface="+mj-ea"/>
                <a:cs typeface="+mj-cs"/>
              </a:rPr>
              <a:t> </a:t>
            </a:r>
            <a:r>
              <a:rPr lang="ru-RU" dirty="0" err="1">
                <a:ea typeface="+mj-ea"/>
                <a:cs typeface="+mj-cs"/>
              </a:rPr>
              <a:t>Республикасы</a:t>
            </a:r>
            <a:r>
              <a:rPr lang="ru-RU" dirty="0">
                <a:ea typeface="+mj-ea"/>
                <a:cs typeface="+mj-cs"/>
              </a:rPr>
              <a:t> </a:t>
            </a:r>
            <a:r>
              <a:rPr lang="ru-RU" dirty="0" err="1">
                <a:ea typeface="+mj-ea"/>
                <a:cs typeface="+mj-cs"/>
              </a:rPr>
              <a:t>Инвестициялар</a:t>
            </a:r>
            <a:r>
              <a:rPr lang="ru-RU" dirty="0">
                <a:ea typeface="+mj-ea"/>
                <a:cs typeface="+mj-cs"/>
              </a:rPr>
              <a:t> </a:t>
            </a:r>
            <a:r>
              <a:rPr lang="ru-RU" dirty="0" err="1">
                <a:ea typeface="+mj-ea"/>
                <a:cs typeface="+mj-cs"/>
              </a:rPr>
              <a:t>және</a:t>
            </a:r>
            <a:r>
              <a:rPr lang="ru-RU" dirty="0">
                <a:ea typeface="+mj-ea"/>
                <a:cs typeface="+mj-cs"/>
              </a:rPr>
              <a:t> даму </a:t>
            </a:r>
            <a:r>
              <a:rPr lang="ru-RU" dirty="0" err="1">
                <a:ea typeface="+mj-ea"/>
                <a:cs typeface="+mj-cs"/>
              </a:rPr>
              <a:t>министрінің</a:t>
            </a:r>
            <a:r>
              <a:rPr lang="ru-RU" dirty="0">
                <a:ea typeface="+mj-ea"/>
                <a:cs typeface="+mj-cs"/>
              </a:rPr>
              <a:t> 2015 </a:t>
            </a:r>
            <a:r>
              <a:rPr lang="ru-RU" dirty="0" err="1">
                <a:ea typeface="+mj-ea"/>
                <a:cs typeface="+mj-cs"/>
              </a:rPr>
              <a:t>жылғы</a:t>
            </a:r>
            <a:r>
              <a:rPr lang="ru-RU" dirty="0">
                <a:ea typeface="+mj-ea"/>
                <a:cs typeface="+mj-cs"/>
              </a:rPr>
              <a:t> 30 </a:t>
            </a:r>
            <a:r>
              <a:rPr lang="ru-RU" dirty="0" err="1">
                <a:ea typeface="+mj-ea"/>
                <a:cs typeface="+mj-cs"/>
              </a:rPr>
              <a:t>қарашадағы</a:t>
            </a:r>
            <a:r>
              <a:rPr lang="ru-RU" dirty="0">
                <a:ea typeface="+mj-ea"/>
                <a:cs typeface="+mj-cs"/>
              </a:rPr>
              <a:t> № 1133 </a:t>
            </a:r>
            <a:r>
              <a:rPr lang="ru-RU" dirty="0" err="1">
                <a:ea typeface="+mj-ea"/>
                <a:cs typeface="+mj-cs"/>
              </a:rPr>
              <a:t>бұйрығымен</a:t>
            </a:r>
            <a:r>
              <a:rPr lang="ru-RU" dirty="0">
                <a:ea typeface="+mj-ea"/>
                <a:cs typeface="+mj-cs"/>
              </a:rPr>
              <a:t> </a:t>
            </a:r>
            <a:r>
              <a:rPr lang="ru-RU" dirty="0" err="1">
                <a:ea typeface="+mj-ea"/>
                <a:cs typeface="+mj-cs"/>
              </a:rPr>
              <a:t>бекітілген</a:t>
            </a:r>
            <a:r>
              <a:rPr lang="ru-RU" dirty="0">
                <a:ea typeface="+mj-ea"/>
                <a:cs typeface="+mj-cs"/>
              </a:rPr>
              <a:t> </a:t>
            </a:r>
            <a:r>
              <a:rPr lang="ru-RU" dirty="0" err="1">
                <a:ea typeface="+mj-ea"/>
                <a:cs typeface="+mj-cs"/>
              </a:rPr>
              <a:t>преференцияларды</a:t>
            </a:r>
            <a:r>
              <a:rPr lang="ru-RU" dirty="0">
                <a:ea typeface="+mj-ea"/>
                <a:cs typeface="+mj-cs"/>
              </a:rPr>
              <a:t> </a:t>
            </a:r>
            <a:r>
              <a:rPr lang="ru-RU" dirty="0" err="1">
                <a:ea typeface="+mj-ea"/>
                <a:cs typeface="+mj-cs"/>
              </a:rPr>
              <a:t>алуға</a:t>
            </a:r>
            <a:r>
              <a:rPr lang="ru-RU" dirty="0">
                <a:ea typeface="+mj-ea"/>
                <a:cs typeface="+mj-cs"/>
              </a:rPr>
              <a:t> </a:t>
            </a:r>
            <a:r>
              <a:rPr lang="ru-RU" dirty="0" err="1">
                <a:ea typeface="+mj-ea"/>
                <a:cs typeface="+mj-cs"/>
              </a:rPr>
              <a:t>арналған</a:t>
            </a:r>
            <a:r>
              <a:rPr lang="ru-RU" dirty="0">
                <a:ea typeface="+mj-ea"/>
                <a:cs typeface="+mj-cs"/>
              </a:rPr>
              <a:t> </a:t>
            </a:r>
            <a:r>
              <a:rPr lang="ru-RU" dirty="0" err="1">
                <a:ea typeface="+mj-ea"/>
                <a:cs typeface="+mj-cs"/>
              </a:rPr>
              <a:t>өтінімнің</a:t>
            </a:r>
            <a:r>
              <a:rPr lang="ru-RU" dirty="0">
                <a:ea typeface="+mj-ea"/>
                <a:cs typeface="+mj-cs"/>
              </a:rPr>
              <a:t> 14-тармағына </a:t>
            </a:r>
            <a:r>
              <a:rPr lang="ru-RU" dirty="0" err="1">
                <a:ea typeface="+mj-ea"/>
                <a:cs typeface="+mj-cs"/>
              </a:rPr>
              <a:t>сәйкес</a:t>
            </a:r>
            <a:r>
              <a:rPr lang="ru-RU" dirty="0">
                <a:ea typeface="+mj-ea"/>
                <a:cs typeface="+mj-cs"/>
              </a:rPr>
              <a:t> </a:t>
            </a:r>
            <a:r>
              <a:rPr lang="ru-RU" dirty="0" err="1">
                <a:ea typeface="+mj-ea"/>
                <a:cs typeface="+mj-cs"/>
              </a:rPr>
              <a:t>мемлекеттік</a:t>
            </a:r>
            <a:r>
              <a:rPr lang="ru-RU" dirty="0">
                <a:ea typeface="+mj-ea"/>
                <a:cs typeface="+mj-cs"/>
              </a:rPr>
              <a:t> </a:t>
            </a:r>
            <a:r>
              <a:rPr lang="ru-RU" dirty="0" err="1">
                <a:ea typeface="+mj-ea"/>
                <a:cs typeface="+mj-cs"/>
              </a:rPr>
              <a:t>заттай</a:t>
            </a:r>
            <a:r>
              <a:rPr lang="ru-RU" dirty="0">
                <a:ea typeface="+mj-ea"/>
                <a:cs typeface="+mj-cs"/>
              </a:rPr>
              <a:t> </a:t>
            </a:r>
            <a:r>
              <a:rPr lang="ru-RU" dirty="0" err="1">
                <a:ea typeface="+mj-ea"/>
                <a:cs typeface="+mj-cs"/>
              </a:rPr>
              <a:t>грантты</a:t>
            </a:r>
            <a:r>
              <a:rPr lang="ru-RU" dirty="0">
                <a:ea typeface="+mj-ea"/>
                <a:cs typeface="+mj-cs"/>
              </a:rPr>
              <a:t> </a:t>
            </a:r>
            <a:r>
              <a:rPr lang="ru-RU" dirty="0" err="1">
                <a:ea typeface="+mj-ea"/>
                <a:cs typeface="+mj-cs"/>
              </a:rPr>
              <a:t>алу</a:t>
            </a:r>
            <a:r>
              <a:rPr lang="ru-RU" dirty="0">
                <a:ea typeface="+mj-ea"/>
                <a:cs typeface="+mj-cs"/>
              </a:rPr>
              <a:t> </a:t>
            </a:r>
            <a:r>
              <a:rPr lang="ru-RU" dirty="0" err="1">
                <a:ea typeface="+mj-ea"/>
                <a:cs typeface="+mj-cs"/>
              </a:rPr>
              <a:t>үшін</a:t>
            </a:r>
            <a:r>
              <a:rPr lang="ru-RU" dirty="0">
                <a:ea typeface="+mj-ea"/>
                <a:cs typeface="+mj-cs"/>
              </a:rPr>
              <a:t> </a:t>
            </a:r>
            <a:r>
              <a:rPr lang="ru-RU" dirty="0" err="1">
                <a:ea typeface="+mj-ea"/>
                <a:cs typeface="+mj-cs"/>
              </a:rPr>
              <a:t>жергілікті</a:t>
            </a:r>
            <a:r>
              <a:rPr lang="ru-RU" dirty="0">
                <a:ea typeface="+mj-ea"/>
                <a:cs typeface="+mj-cs"/>
              </a:rPr>
              <a:t> </a:t>
            </a:r>
            <a:r>
              <a:rPr lang="ru-RU" dirty="0" err="1">
                <a:ea typeface="+mj-ea"/>
                <a:cs typeface="+mj-cs"/>
              </a:rPr>
              <a:t>атқарушы</a:t>
            </a:r>
            <a:r>
              <a:rPr lang="ru-RU" dirty="0">
                <a:ea typeface="+mj-ea"/>
                <a:cs typeface="+mj-cs"/>
              </a:rPr>
              <a:t> </a:t>
            </a:r>
            <a:r>
              <a:rPr lang="ru-RU" dirty="0" err="1">
                <a:ea typeface="+mj-ea"/>
                <a:cs typeface="+mj-cs"/>
              </a:rPr>
              <a:t>органның</a:t>
            </a:r>
            <a:r>
              <a:rPr lang="ru-RU" dirty="0">
                <a:ea typeface="+mj-ea"/>
                <a:cs typeface="+mj-cs"/>
              </a:rPr>
              <a:t> </a:t>
            </a:r>
            <a:r>
              <a:rPr lang="ru-RU" dirty="0" err="1">
                <a:ea typeface="+mj-ea"/>
                <a:cs typeface="+mj-cs"/>
              </a:rPr>
              <a:t>алдын</a:t>
            </a:r>
            <a:r>
              <a:rPr lang="ru-RU" dirty="0">
                <a:ea typeface="+mj-ea"/>
                <a:cs typeface="+mj-cs"/>
              </a:rPr>
              <a:t> ала </a:t>
            </a:r>
            <a:r>
              <a:rPr lang="ru-RU" dirty="0" err="1">
                <a:ea typeface="+mj-ea"/>
                <a:cs typeface="+mj-cs"/>
              </a:rPr>
              <a:t>келісімін</a:t>
            </a:r>
            <a:r>
              <a:rPr lang="ru-RU" dirty="0">
                <a:ea typeface="+mj-ea"/>
                <a:cs typeface="+mj-cs"/>
              </a:rPr>
              <a:t> </a:t>
            </a:r>
            <a:r>
              <a:rPr lang="ru-RU" dirty="0" err="1">
                <a:ea typeface="+mj-ea"/>
                <a:cs typeface="+mj-cs"/>
              </a:rPr>
              <a:t>растайтын</a:t>
            </a:r>
            <a:r>
              <a:rPr lang="ru-RU" dirty="0">
                <a:ea typeface="+mj-ea"/>
                <a:cs typeface="+mj-cs"/>
              </a:rPr>
              <a:t> </a:t>
            </a:r>
            <a:r>
              <a:rPr lang="ru-RU" dirty="0" err="1">
                <a:ea typeface="+mj-ea"/>
                <a:cs typeface="+mj-cs"/>
              </a:rPr>
              <a:t>құжат</a:t>
            </a:r>
            <a:r>
              <a:rPr lang="ru-RU" dirty="0">
                <a:ea typeface="+mj-ea"/>
                <a:cs typeface="+mj-cs"/>
              </a:rPr>
              <a:t> </a:t>
            </a:r>
            <a:r>
              <a:rPr lang="ru-RU" dirty="0" err="1">
                <a:ea typeface="+mj-ea"/>
                <a:cs typeface="+mj-cs"/>
              </a:rPr>
              <a:t>талап</a:t>
            </a:r>
            <a:r>
              <a:rPr lang="ru-RU" dirty="0">
                <a:ea typeface="+mj-ea"/>
                <a:cs typeface="+mj-cs"/>
              </a:rPr>
              <a:t> </a:t>
            </a:r>
            <a:r>
              <a:rPr lang="ru-RU" dirty="0" err="1">
                <a:ea typeface="+mj-ea"/>
                <a:cs typeface="+mj-cs"/>
              </a:rPr>
              <a:t>етіледі</a:t>
            </a:r>
            <a:r>
              <a:rPr lang="ru-RU" dirty="0">
                <a:ea typeface="+mj-ea"/>
                <a:cs typeface="+mj-cs"/>
              </a:rPr>
              <a:t>.</a:t>
            </a:r>
            <a:endParaRPr lang="ru-RU" b="1" i="1" dirty="0"/>
          </a:p>
        </p:txBody>
      </p:sp>
      <p:pic>
        <p:nvPicPr>
          <p:cNvPr id="10"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9" y="0"/>
            <a:ext cx="1071562" cy="1005840"/>
          </a:xfrm>
          <a:prstGeom prst="rect">
            <a:avLst/>
          </a:prstGeom>
          <a:noFill/>
          <a:ln w="9525">
            <a:noFill/>
            <a:miter lim="800000"/>
            <a:headEnd/>
            <a:tailEnd/>
          </a:ln>
        </p:spPr>
      </p:pic>
    </p:spTree>
    <p:extLst>
      <p:ext uri="{BB962C8B-B14F-4D97-AF65-F5344CB8AC3E}">
        <p14:creationId xmlns:p14="http://schemas.microsoft.com/office/powerpoint/2010/main" val="277692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5"/>
          <p:cNvSpPr txBox="1">
            <a:spLocks/>
          </p:cNvSpPr>
          <p:nvPr/>
        </p:nvSpPr>
        <p:spPr>
          <a:xfrm>
            <a:off x="0" y="166375"/>
            <a:ext cx="12179298" cy="31841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ru-RU" dirty="0">
                <a:solidFill>
                  <a:srgbClr val="002060"/>
                </a:solidFill>
              </a:rPr>
              <a:t>САЛЫҚТЫҚ ПРЕФЕРЕНЦИЯЛАР</a:t>
            </a:r>
            <a:endParaRPr lang="ru-RU" dirty="0">
              <a:solidFill>
                <a:srgbClr val="002060"/>
              </a:solidFill>
            </a:endParaRPr>
          </a:p>
        </p:txBody>
      </p:sp>
      <p:sp>
        <p:nvSpPr>
          <p:cNvPr id="5" name="Номер слайда 6"/>
          <p:cNvSpPr>
            <a:spLocks noGrp="1"/>
          </p:cNvSpPr>
          <p:nvPr>
            <p:ph type="sldNum" sz="quarter" idx="12"/>
          </p:nvPr>
        </p:nvSpPr>
        <p:spPr>
          <a:xfrm>
            <a:off x="9973387" y="6417733"/>
            <a:ext cx="1964266" cy="254000"/>
          </a:xfrm>
        </p:spPr>
        <p:txBody>
          <a:bodyPr/>
          <a:lstStyle/>
          <a:p>
            <a:fld id="{06690157-0765-4A7F-B34E-AEA284B34A45}" type="slidenum">
              <a:rPr lang="ru-RU" smtClean="0"/>
              <a:pPr/>
              <a:t>9</a:t>
            </a:fld>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624723399"/>
              </p:ext>
            </p:extLst>
          </p:nvPr>
        </p:nvGraphicFramePr>
        <p:xfrm>
          <a:off x="534215" y="433718"/>
          <a:ext cx="11161793" cy="6547430"/>
        </p:xfrm>
        <a:graphic>
          <a:graphicData uri="http://schemas.openxmlformats.org/drawingml/2006/table">
            <a:tbl>
              <a:tblPr firstRow="1" bandRow="1">
                <a:tableStyleId>{2D5ABB26-0587-4C30-8999-92F81FD0307C}</a:tableStyleId>
              </a:tblPr>
              <a:tblGrid>
                <a:gridCol w="1438049">
                  <a:extLst>
                    <a:ext uri="{9D8B030D-6E8A-4147-A177-3AD203B41FA5}">
                      <a16:colId xmlns:a16="http://schemas.microsoft.com/office/drawing/2014/main" val="20000"/>
                    </a:ext>
                  </a:extLst>
                </a:gridCol>
                <a:gridCol w="3056101">
                  <a:extLst>
                    <a:ext uri="{9D8B030D-6E8A-4147-A177-3AD203B41FA5}">
                      <a16:colId xmlns:a16="http://schemas.microsoft.com/office/drawing/2014/main" val="20001"/>
                    </a:ext>
                  </a:extLst>
                </a:gridCol>
                <a:gridCol w="3016200">
                  <a:extLst>
                    <a:ext uri="{9D8B030D-6E8A-4147-A177-3AD203B41FA5}">
                      <a16:colId xmlns:a16="http://schemas.microsoft.com/office/drawing/2014/main" val="20002"/>
                    </a:ext>
                  </a:extLst>
                </a:gridCol>
                <a:gridCol w="3092698">
                  <a:extLst>
                    <a:ext uri="{9D8B030D-6E8A-4147-A177-3AD203B41FA5}">
                      <a16:colId xmlns:a16="http://schemas.microsoft.com/office/drawing/2014/main" val="20003"/>
                    </a:ext>
                  </a:extLst>
                </a:gridCol>
                <a:gridCol w="558745">
                  <a:extLst>
                    <a:ext uri="{9D8B030D-6E8A-4147-A177-3AD203B41FA5}">
                      <a16:colId xmlns:a16="http://schemas.microsoft.com/office/drawing/2014/main" val="20004"/>
                    </a:ext>
                  </a:extLst>
                </a:gridCol>
              </a:tblGrid>
              <a:tr h="334434">
                <a:tc>
                  <a:txBody>
                    <a:bodyPr/>
                    <a:lstStyle/>
                    <a:p>
                      <a:r>
                        <a:rPr lang="ru-RU" sz="1600" dirty="0" smtClean="0"/>
                        <a:t>ЖОБА</a:t>
                      </a:r>
                      <a:endParaRPr lang="ru-RU" sz="1600" dirty="0"/>
                    </a:p>
                  </a:txBody>
                  <a:tcPr/>
                </a:tc>
                <a:tc>
                  <a:txBody>
                    <a:bodyPr/>
                    <a:lstStyle/>
                    <a:p>
                      <a:r>
                        <a:rPr lang="ru-RU" sz="1600" dirty="0" smtClean="0"/>
                        <a:t>КТС</a:t>
                      </a:r>
                      <a:endParaRPr lang="ru-RU" sz="1600" dirty="0"/>
                    </a:p>
                  </a:txBody>
                  <a:tcPr/>
                </a:tc>
                <a:tc>
                  <a:txBody>
                    <a:bodyPr/>
                    <a:lstStyle/>
                    <a:p>
                      <a:r>
                        <a:rPr lang="ru-RU" sz="1600" dirty="0" smtClean="0"/>
                        <a:t>ЖЕР САЛЫ</a:t>
                      </a:r>
                      <a:r>
                        <a:rPr lang="kk-KZ" sz="1600" dirty="0" smtClean="0"/>
                        <a:t>ҒЫ</a:t>
                      </a:r>
                      <a:endParaRPr lang="ru-RU" sz="1600" dirty="0"/>
                    </a:p>
                  </a:txBody>
                  <a:tcPr/>
                </a:tc>
                <a:tc>
                  <a:txBody>
                    <a:bodyPr/>
                    <a:lstStyle/>
                    <a:p>
                      <a:r>
                        <a:rPr lang="ru-RU" sz="1600" dirty="0" smtClean="0"/>
                        <a:t>МҮЛІК САЛЫҒЫ</a:t>
                      </a:r>
                      <a:endParaRPr lang="ru-RU" sz="1600" dirty="0"/>
                    </a:p>
                  </a:txBody>
                  <a:tcPr/>
                </a:tc>
                <a:tc>
                  <a:txBody>
                    <a:bodyPr/>
                    <a:lstStyle/>
                    <a:p>
                      <a:r>
                        <a:rPr lang="ru-RU" sz="1600" dirty="0" smtClean="0"/>
                        <a:t>ҚҚС</a:t>
                      </a:r>
                      <a:endParaRPr lang="ru-RU" sz="1600" dirty="0"/>
                    </a:p>
                  </a:txBody>
                  <a:tcPr/>
                </a:tc>
                <a:extLst>
                  <a:ext uri="{0D108BD9-81ED-4DB2-BD59-A6C34878D82A}">
                    <a16:rowId xmlns:a16="http://schemas.microsoft.com/office/drawing/2014/main" val="10000"/>
                  </a:ext>
                </a:extLst>
              </a:tr>
              <a:tr h="3435546">
                <a:tc>
                  <a:txBody>
                    <a:bodyPr/>
                    <a:lstStyle/>
                    <a:p>
                      <a:r>
                        <a:rPr lang="ru-RU" sz="1400" b="1" dirty="0" err="1" smtClean="0"/>
                        <a:t>Жаңа</a:t>
                      </a:r>
                      <a:r>
                        <a:rPr lang="ru-RU" sz="1400" b="1" dirty="0" smtClean="0"/>
                        <a:t> </a:t>
                      </a:r>
                      <a:r>
                        <a:rPr lang="ru-RU" sz="1400" b="1" dirty="0" err="1" smtClean="0"/>
                        <a:t>өндірістер</a:t>
                      </a:r>
                      <a:r>
                        <a:rPr lang="ru-RU" sz="1400" b="1" dirty="0" smtClean="0"/>
                        <a:t> </a:t>
                      </a:r>
                      <a:r>
                        <a:rPr lang="ru-RU" sz="1400" b="1" dirty="0" err="1" smtClean="0"/>
                        <a:t>құру</a:t>
                      </a:r>
                      <a:r>
                        <a:rPr lang="ru-RU" sz="1400" b="1" dirty="0" smtClean="0"/>
                        <a:t> – фабрика, </a:t>
                      </a:r>
                      <a:r>
                        <a:rPr lang="ru-RU" sz="1400" b="1" dirty="0" err="1" smtClean="0"/>
                        <a:t>зауыт</a:t>
                      </a:r>
                      <a:r>
                        <a:rPr lang="ru-RU" sz="1400" b="1" dirty="0" smtClean="0"/>
                        <a:t>, цех</a:t>
                      </a:r>
                      <a:endParaRPr lang="ru-RU" sz="1400" b="1" dirty="0">
                        <a:solidFill>
                          <a:srgbClr val="002060"/>
                        </a:solidFill>
                      </a:endParaRPr>
                    </a:p>
                  </a:txBody>
                  <a:tcPr/>
                </a:tc>
                <a:tc>
                  <a:txBody>
                    <a:bodyPr/>
                    <a:lstStyle/>
                    <a:p>
                      <a:r>
                        <a:rPr lang="ru-RU" sz="1200" dirty="0" smtClean="0"/>
                        <a:t>100-ге </a:t>
                      </a:r>
                      <a:r>
                        <a:rPr lang="ru-RU" sz="1200" dirty="0" err="1" smtClean="0"/>
                        <a:t>кему</a:t>
                      </a:r>
                      <a:r>
                        <a:rPr lang="ru-RU" sz="1200" dirty="0" smtClean="0"/>
                        <a:t>%</a:t>
                      </a:r>
                    </a:p>
                    <a:p>
                      <a:r>
                        <a:rPr lang="ru-RU" sz="1200" dirty="0" err="1" smtClean="0"/>
                        <a:t>Мерзім-инвестициялық</a:t>
                      </a:r>
                      <a:r>
                        <a:rPr lang="ru-RU" sz="1200" dirty="0" smtClean="0"/>
                        <a:t> </a:t>
                      </a:r>
                      <a:r>
                        <a:rPr lang="ru-RU" sz="1200" dirty="0" err="1" smtClean="0"/>
                        <a:t>келісімшарт</a:t>
                      </a:r>
                      <a:r>
                        <a:rPr lang="ru-RU" sz="1200" dirty="0" smtClean="0"/>
                        <a:t> </a:t>
                      </a:r>
                      <a:r>
                        <a:rPr lang="ru-RU" sz="1200" dirty="0" err="1" smtClean="0"/>
                        <a:t>жасалған</a:t>
                      </a:r>
                      <a:r>
                        <a:rPr lang="ru-RU" sz="1200" dirty="0" smtClean="0"/>
                        <a:t> </a:t>
                      </a:r>
                      <a:r>
                        <a:rPr lang="ru-RU" sz="1200" dirty="0" err="1" smtClean="0"/>
                        <a:t>жылдың</a:t>
                      </a:r>
                      <a:r>
                        <a:rPr lang="ru-RU" sz="1200" dirty="0" smtClean="0"/>
                        <a:t> 1 </a:t>
                      </a:r>
                      <a:r>
                        <a:rPr lang="ru-RU" sz="1200" dirty="0" err="1" smtClean="0"/>
                        <a:t>қаңтарынан</a:t>
                      </a:r>
                      <a:r>
                        <a:rPr lang="ru-RU" sz="1200" dirty="0" smtClean="0"/>
                        <a:t> </a:t>
                      </a:r>
                      <a:r>
                        <a:rPr lang="ru-RU" sz="1200" dirty="0" err="1" smtClean="0"/>
                        <a:t>басталады</a:t>
                      </a:r>
                      <a:r>
                        <a:rPr lang="ru-RU" sz="1200" dirty="0" smtClean="0"/>
                        <a:t> </a:t>
                      </a:r>
                      <a:r>
                        <a:rPr lang="ru-RU" sz="1200" dirty="0" err="1" smtClean="0"/>
                        <a:t>және</a:t>
                      </a:r>
                      <a:r>
                        <a:rPr lang="ru-RU" sz="1200" dirty="0" smtClean="0"/>
                        <a:t> </a:t>
                      </a:r>
                      <a:r>
                        <a:rPr lang="ru-RU" sz="1200" dirty="0" err="1" smtClean="0"/>
                        <a:t>инвестициялық</a:t>
                      </a:r>
                      <a:r>
                        <a:rPr lang="ru-RU" sz="1200" dirty="0" smtClean="0"/>
                        <a:t> </a:t>
                      </a:r>
                      <a:r>
                        <a:rPr lang="ru-RU" sz="1200" dirty="0" err="1" smtClean="0"/>
                        <a:t>басым</a:t>
                      </a:r>
                      <a:r>
                        <a:rPr lang="ru-RU" sz="1200" dirty="0" smtClean="0"/>
                        <a:t> </a:t>
                      </a:r>
                      <a:r>
                        <a:rPr lang="ru-RU" sz="1200" dirty="0" err="1" smtClean="0"/>
                        <a:t>жобаны</a:t>
                      </a:r>
                      <a:r>
                        <a:rPr lang="ru-RU" sz="1200" dirty="0" smtClean="0"/>
                        <a:t> </a:t>
                      </a:r>
                      <a:r>
                        <a:rPr lang="ru-RU" sz="1200" dirty="0" err="1" smtClean="0"/>
                        <a:t>іске</a:t>
                      </a:r>
                      <a:r>
                        <a:rPr lang="ru-RU" sz="1200" dirty="0" smtClean="0"/>
                        <a:t> </a:t>
                      </a:r>
                      <a:r>
                        <a:rPr lang="ru-RU" sz="1200" dirty="0" err="1" smtClean="0"/>
                        <a:t>асыруға</a:t>
                      </a:r>
                      <a:r>
                        <a:rPr lang="ru-RU" sz="1200" dirty="0" smtClean="0"/>
                        <a:t> </a:t>
                      </a:r>
                      <a:r>
                        <a:rPr lang="ru-RU" sz="1200" dirty="0" err="1" smtClean="0"/>
                        <a:t>арналған</a:t>
                      </a:r>
                      <a:r>
                        <a:rPr lang="ru-RU" sz="1200" dirty="0" smtClean="0"/>
                        <a:t> </a:t>
                      </a:r>
                      <a:r>
                        <a:rPr lang="ru-RU" sz="1200" dirty="0" err="1" smtClean="0"/>
                        <a:t>инвестициялық</a:t>
                      </a:r>
                      <a:r>
                        <a:rPr lang="ru-RU" sz="1200" dirty="0" smtClean="0"/>
                        <a:t> </a:t>
                      </a:r>
                      <a:r>
                        <a:rPr lang="ru-RU" sz="1200" dirty="0" err="1" smtClean="0"/>
                        <a:t>келісімшарт</a:t>
                      </a:r>
                      <a:r>
                        <a:rPr lang="ru-RU" sz="1200" dirty="0" smtClean="0"/>
                        <a:t> </a:t>
                      </a:r>
                      <a:r>
                        <a:rPr lang="ru-RU" sz="1200" dirty="0" err="1" smtClean="0"/>
                        <a:t>жасалған</a:t>
                      </a:r>
                      <a:r>
                        <a:rPr lang="ru-RU" sz="1200" dirty="0" smtClean="0"/>
                        <a:t> </a:t>
                      </a:r>
                      <a:r>
                        <a:rPr lang="ru-RU" sz="1200" dirty="0" err="1" smtClean="0"/>
                        <a:t>жылдан</a:t>
                      </a:r>
                      <a:r>
                        <a:rPr lang="ru-RU" sz="1200" dirty="0" smtClean="0"/>
                        <a:t> </a:t>
                      </a:r>
                      <a:r>
                        <a:rPr lang="ru-RU" sz="1200" dirty="0" err="1" smtClean="0"/>
                        <a:t>кейінгі</a:t>
                      </a:r>
                      <a:r>
                        <a:rPr lang="ru-RU" sz="1200" dirty="0" smtClean="0"/>
                        <a:t> </a:t>
                      </a:r>
                      <a:r>
                        <a:rPr lang="ru-RU" sz="1200" dirty="0" err="1" smtClean="0"/>
                        <a:t>жылдың</a:t>
                      </a:r>
                      <a:r>
                        <a:rPr lang="ru-RU" sz="1200" dirty="0" smtClean="0"/>
                        <a:t> 1 </a:t>
                      </a:r>
                      <a:r>
                        <a:rPr lang="ru-RU" sz="1200" dirty="0" err="1" smtClean="0"/>
                        <a:t>қаңтарынан</a:t>
                      </a:r>
                      <a:r>
                        <a:rPr lang="ru-RU" sz="1200" dirty="0" smtClean="0"/>
                        <a:t> </a:t>
                      </a:r>
                      <a:r>
                        <a:rPr lang="ru-RU" sz="1200" dirty="0" err="1" smtClean="0"/>
                        <a:t>бастап</a:t>
                      </a:r>
                      <a:r>
                        <a:rPr lang="ru-RU" sz="1200" dirty="0" smtClean="0"/>
                        <a:t> </a:t>
                      </a:r>
                      <a:r>
                        <a:rPr lang="ru-RU" sz="1200" dirty="0" err="1" smtClean="0"/>
                        <a:t>есептелетін</a:t>
                      </a:r>
                      <a:r>
                        <a:rPr lang="ru-RU" sz="1200" dirty="0" smtClean="0"/>
                        <a:t> </a:t>
                      </a:r>
                      <a:r>
                        <a:rPr lang="ru-RU" sz="1200" dirty="0" err="1" smtClean="0"/>
                        <a:t>қатарынан</a:t>
                      </a:r>
                      <a:r>
                        <a:rPr lang="ru-RU" sz="1200" dirty="0" smtClean="0"/>
                        <a:t> он </a:t>
                      </a:r>
                      <a:r>
                        <a:rPr lang="ru-RU" sz="1200" dirty="0" err="1" smtClean="0"/>
                        <a:t>жылдан</a:t>
                      </a:r>
                      <a:r>
                        <a:rPr lang="ru-RU" sz="1200" dirty="0" smtClean="0"/>
                        <a:t> </a:t>
                      </a:r>
                      <a:r>
                        <a:rPr lang="ru-RU" sz="1200" dirty="0" err="1" smtClean="0"/>
                        <a:t>кешіктірілмей</a:t>
                      </a:r>
                      <a:r>
                        <a:rPr lang="ru-RU" sz="1200" dirty="0" smtClean="0"/>
                        <a:t> </a:t>
                      </a:r>
                      <a:r>
                        <a:rPr lang="ru-RU" sz="1200" dirty="0" err="1" smtClean="0"/>
                        <a:t>аяқталады</a:t>
                      </a:r>
                      <a:r>
                        <a:rPr lang="ru-RU" sz="1200" dirty="0" smtClean="0"/>
                        <a:t>.</a:t>
                      </a:r>
                      <a:endParaRPr lang="ru-RU" sz="1200" dirty="0">
                        <a:solidFill>
                          <a:srgbClr val="002060"/>
                        </a:solidFill>
                      </a:endParaRPr>
                    </a:p>
                  </a:txBody>
                  <a:tcPr/>
                </a:tc>
                <a:tc>
                  <a:txBody>
                    <a:bodyPr/>
                    <a:lstStyle/>
                    <a:p>
                      <a:r>
                        <a:rPr lang="ru-RU" sz="1200" dirty="0" err="1" smtClean="0"/>
                        <a:t>Тиісті</a:t>
                      </a:r>
                      <a:r>
                        <a:rPr lang="ru-RU" sz="1200" dirty="0" smtClean="0"/>
                        <a:t> </a:t>
                      </a:r>
                      <a:r>
                        <a:rPr lang="ru-RU" sz="1200" dirty="0" err="1" smtClean="0"/>
                        <a:t>ставкаларға</a:t>
                      </a:r>
                      <a:r>
                        <a:rPr lang="ru-RU" sz="1200" dirty="0" smtClean="0"/>
                        <a:t> 0 </a:t>
                      </a:r>
                      <a:r>
                        <a:rPr lang="ru-RU" sz="1200" dirty="0" err="1" smtClean="0"/>
                        <a:t>коэффициентін</a:t>
                      </a:r>
                      <a:r>
                        <a:rPr lang="ru-RU" sz="1200" dirty="0" smtClean="0"/>
                        <a:t> </a:t>
                      </a:r>
                      <a:r>
                        <a:rPr lang="ru-RU" sz="1200" dirty="0" err="1" smtClean="0"/>
                        <a:t>қолдануМерзімі-инвестициялық</a:t>
                      </a:r>
                      <a:r>
                        <a:rPr lang="ru-RU" sz="1200" dirty="0" smtClean="0"/>
                        <a:t> </a:t>
                      </a:r>
                      <a:r>
                        <a:rPr lang="ru-RU" sz="1200" dirty="0" err="1" smtClean="0"/>
                        <a:t>келісімшарт</a:t>
                      </a:r>
                      <a:r>
                        <a:rPr lang="ru-RU" sz="1200" dirty="0" smtClean="0"/>
                        <a:t> </a:t>
                      </a:r>
                      <a:r>
                        <a:rPr lang="ru-RU" sz="1200" dirty="0" err="1" smtClean="0"/>
                        <a:t>жасалған</a:t>
                      </a:r>
                      <a:r>
                        <a:rPr lang="ru-RU" sz="1200" dirty="0" smtClean="0"/>
                        <a:t> </a:t>
                      </a:r>
                      <a:r>
                        <a:rPr lang="ru-RU" sz="1200" dirty="0" err="1" smtClean="0"/>
                        <a:t>айдың</a:t>
                      </a:r>
                      <a:r>
                        <a:rPr lang="ru-RU" sz="1200" dirty="0" smtClean="0"/>
                        <a:t> 1-күнінен </a:t>
                      </a:r>
                      <a:r>
                        <a:rPr lang="ru-RU" sz="1200" dirty="0" err="1" smtClean="0"/>
                        <a:t>бастап</a:t>
                      </a:r>
                      <a:r>
                        <a:rPr lang="ru-RU" sz="1200" dirty="0" smtClean="0"/>
                        <a:t> </a:t>
                      </a:r>
                      <a:r>
                        <a:rPr lang="ru-RU" sz="1200" dirty="0" err="1" smtClean="0"/>
                        <a:t>аяқталады</a:t>
                      </a:r>
                      <a:r>
                        <a:rPr lang="ru-RU" sz="1200" dirty="0" smtClean="0"/>
                        <a:t> </a:t>
                      </a:r>
                      <a:r>
                        <a:rPr lang="ru-RU" sz="1200" dirty="0" err="1" smtClean="0"/>
                        <a:t>және</a:t>
                      </a:r>
                      <a:r>
                        <a:rPr lang="ru-RU" sz="1200" dirty="0" smtClean="0"/>
                        <a:t> </a:t>
                      </a:r>
                      <a:r>
                        <a:rPr lang="ru-RU" sz="1200" dirty="0" err="1" smtClean="0"/>
                        <a:t>инвестициялық</a:t>
                      </a:r>
                      <a:r>
                        <a:rPr lang="ru-RU" sz="1200" dirty="0" smtClean="0"/>
                        <a:t> </a:t>
                      </a:r>
                      <a:r>
                        <a:rPr lang="ru-RU" sz="1200" dirty="0" err="1" smtClean="0"/>
                        <a:t>келісімшарт</a:t>
                      </a:r>
                      <a:r>
                        <a:rPr lang="ru-RU" sz="1200" dirty="0" smtClean="0"/>
                        <a:t> </a:t>
                      </a:r>
                      <a:r>
                        <a:rPr lang="ru-RU" sz="1200" dirty="0" err="1" smtClean="0"/>
                        <a:t>жасалған</a:t>
                      </a:r>
                      <a:r>
                        <a:rPr lang="ru-RU" sz="1200" dirty="0" smtClean="0"/>
                        <a:t> </a:t>
                      </a:r>
                      <a:r>
                        <a:rPr lang="ru-RU" sz="1200" dirty="0" err="1" smtClean="0"/>
                        <a:t>жылдан</a:t>
                      </a:r>
                      <a:r>
                        <a:rPr lang="ru-RU" sz="1200" dirty="0" smtClean="0"/>
                        <a:t> </a:t>
                      </a:r>
                      <a:r>
                        <a:rPr lang="ru-RU" sz="1200" dirty="0" err="1" smtClean="0"/>
                        <a:t>кейінгі</a:t>
                      </a:r>
                      <a:r>
                        <a:rPr lang="ru-RU" sz="1200" dirty="0" smtClean="0"/>
                        <a:t> </a:t>
                      </a:r>
                      <a:r>
                        <a:rPr lang="ru-RU" sz="1200" dirty="0" err="1" smtClean="0"/>
                        <a:t>жылдың</a:t>
                      </a:r>
                      <a:r>
                        <a:rPr lang="ru-RU" sz="1200" dirty="0" smtClean="0"/>
                        <a:t> 1 </a:t>
                      </a:r>
                      <a:r>
                        <a:rPr lang="ru-RU" sz="1200" dirty="0" err="1" smtClean="0"/>
                        <a:t>қаңтарынан</a:t>
                      </a:r>
                      <a:r>
                        <a:rPr lang="ru-RU" sz="1200" dirty="0" smtClean="0"/>
                        <a:t> </a:t>
                      </a:r>
                      <a:r>
                        <a:rPr lang="ru-RU" sz="1200" dirty="0" err="1" smtClean="0"/>
                        <a:t>бастап</a:t>
                      </a:r>
                      <a:r>
                        <a:rPr lang="ru-RU" sz="1200" dirty="0" smtClean="0"/>
                        <a:t> </a:t>
                      </a:r>
                      <a:r>
                        <a:rPr lang="ru-RU" sz="1200" dirty="0" err="1" smtClean="0"/>
                        <a:t>есептелетін</a:t>
                      </a:r>
                      <a:r>
                        <a:rPr lang="ru-RU" sz="1200" dirty="0" smtClean="0"/>
                        <a:t> </a:t>
                      </a:r>
                      <a:r>
                        <a:rPr lang="ru-RU" sz="1200" dirty="0" err="1" smtClean="0"/>
                        <a:t>қатарынан</a:t>
                      </a:r>
                      <a:r>
                        <a:rPr lang="ru-RU" sz="1200" dirty="0" smtClean="0"/>
                        <a:t> он </a:t>
                      </a:r>
                      <a:r>
                        <a:rPr lang="ru-RU" sz="1200" dirty="0" err="1" smtClean="0"/>
                        <a:t>жылдан</a:t>
                      </a:r>
                      <a:r>
                        <a:rPr lang="ru-RU" sz="1200" dirty="0" smtClean="0"/>
                        <a:t> </a:t>
                      </a:r>
                      <a:r>
                        <a:rPr lang="ru-RU" sz="1200" dirty="0" err="1" smtClean="0"/>
                        <a:t>кешіктірілмей</a:t>
                      </a:r>
                      <a:r>
                        <a:rPr lang="ru-RU" sz="1200" dirty="0" smtClean="0"/>
                        <a:t> </a:t>
                      </a:r>
                      <a:r>
                        <a:rPr lang="ru-RU" sz="1200" dirty="0" err="1" smtClean="0"/>
                        <a:t>аяқталады</a:t>
                      </a:r>
                      <a:r>
                        <a:rPr lang="ru-RU" sz="1200" dirty="0" smtClean="0"/>
                        <a:t> . Осы </a:t>
                      </a:r>
                      <a:r>
                        <a:rPr lang="ru-RU" sz="1200" dirty="0" err="1" smtClean="0"/>
                        <a:t>тармақтың</a:t>
                      </a:r>
                      <a:r>
                        <a:rPr lang="ru-RU" sz="1200" dirty="0" smtClean="0"/>
                        <a:t> </a:t>
                      </a:r>
                      <a:r>
                        <a:rPr lang="ru-RU" sz="1200" dirty="0" err="1" smtClean="0"/>
                        <a:t>бірінші</a:t>
                      </a:r>
                      <a:r>
                        <a:rPr lang="ru-RU" sz="1200" dirty="0" smtClean="0"/>
                        <a:t> </a:t>
                      </a:r>
                      <a:r>
                        <a:rPr lang="ru-RU" sz="1200" dirty="0" err="1" smtClean="0"/>
                        <a:t>бөлігінің</a:t>
                      </a:r>
                      <a:r>
                        <a:rPr lang="ru-RU" sz="1200" dirty="0" smtClean="0"/>
                        <a:t> </a:t>
                      </a:r>
                      <a:r>
                        <a:rPr lang="ru-RU" sz="1200" dirty="0" err="1" smtClean="0"/>
                        <a:t>ережелері</a:t>
                      </a:r>
                      <a:r>
                        <a:rPr lang="ru-RU" sz="1200" dirty="0" smtClean="0"/>
                        <a:t> </a:t>
                      </a:r>
                      <a:r>
                        <a:rPr lang="ru-RU" sz="1200" dirty="0" err="1" smtClean="0"/>
                        <a:t>инвестициялық</a:t>
                      </a:r>
                      <a:r>
                        <a:rPr lang="ru-RU" sz="1200" dirty="0" smtClean="0"/>
                        <a:t> </a:t>
                      </a:r>
                      <a:r>
                        <a:rPr lang="ru-RU" sz="1200" dirty="0" err="1" smtClean="0"/>
                        <a:t>басым</a:t>
                      </a:r>
                      <a:r>
                        <a:rPr lang="ru-RU" sz="1200" dirty="0" smtClean="0"/>
                        <a:t> </a:t>
                      </a:r>
                      <a:r>
                        <a:rPr lang="ru-RU" sz="1200" dirty="0" err="1" smtClean="0"/>
                        <a:t>жобаны</a:t>
                      </a:r>
                      <a:r>
                        <a:rPr lang="ru-RU" sz="1200" dirty="0" smtClean="0"/>
                        <a:t> </a:t>
                      </a:r>
                      <a:r>
                        <a:rPr lang="ru-RU" sz="1200" dirty="0" err="1" smtClean="0"/>
                        <a:t>іске</a:t>
                      </a:r>
                      <a:r>
                        <a:rPr lang="ru-RU" sz="1200" dirty="0" smtClean="0"/>
                        <a:t> </a:t>
                      </a:r>
                      <a:r>
                        <a:rPr lang="ru-RU" sz="1200" dirty="0" err="1" smtClean="0"/>
                        <a:t>асыру</a:t>
                      </a:r>
                      <a:r>
                        <a:rPr lang="ru-RU" sz="1200" dirty="0" smtClean="0"/>
                        <a:t> </a:t>
                      </a:r>
                      <a:r>
                        <a:rPr lang="ru-RU" sz="1200" dirty="0" err="1" smtClean="0"/>
                        <a:t>үшін</a:t>
                      </a:r>
                      <a:r>
                        <a:rPr lang="ru-RU" sz="1200" dirty="0" smtClean="0"/>
                        <a:t> </a:t>
                      </a:r>
                      <a:r>
                        <a:rPr lang="ru-RU" sz="1200" dirty="0" err="1" smtClean="0"/>
                        <a:t>пайдаланылатын</a:t>
                      </a:r>
                      <a:r>
                        <a:rPr lang="ru-RU" sz="1200" dirty="0" smtClean="0"/>
                        <a:t> </a:t>
                      </a:r>
                      <a:r>
                        <a:rPr lang="ru-RU" sz="1200" dirty="0" err="1" smtClean="0"/>
                        <a:t>жер</a:t>
                      </a:r>
                      <a:r>
                        <a:rPr lang="ru-RU" sz="1200" dirty="0" smtClean="0"/>
                        <a:t> </a:t>
                      </a:r>
                      <a:r>
                        <a:rPr lang="ru-RU" sz="1200" dirty="0" err="1" smtClean="0"/>
                        <a:t>учаскесін</a:t>
                      </a:r>
                      <a:r>
                        <a:rPr lang="ru-RU" sz="1200" dirty="0" smtClean="0"/>
                        <a:t> </a:t>
                      </a:r>
                      <a:r>
                        <a:rPr lang="ru-RU" sz="1200" dirty="0" err="1" smtClean="0"/>
                        <a:t>немесе</a:t>
                      </a:r>
                      <a:r>
                        <a:rPr lang="ru-RU" sz="1200" dirty="0" smtClean="0"/>
                        <a:t> </a:t>
                      </a:r>
                      <a:r>
                        <a:rPr lang="ru-RU" sz="1200" dirty="0" err="1" smtClean="0"/>
                        <a:t>оның</a:t>
                      </a:r>
                      <a:r>
                        <a:rPr lang="ru-RU" sz="1200" dirty="0" smtClean="0"/>
                        <a:t> </a:t>
                      </a:r>
                      <a:r>
                        <a:rPr lang="ru-RU" sz="1200" dirty="0" err="1" smtClean="0"/>
                        <a:t>бір</a:t>
                      </a:r>
                      <a:r>
                        <a:rPr lang="ru-RU" sz="1200" dirty="0" smtClean="0"/>
                        <a:t> </a:t>
                      </a:r>
                      <a:r>
                        <a:rPr lang="ru-RU" sz="1200" dirty="0" err="1" smtClean="0"/>
                        <a:t>бөлігін</a:t>
                      </a:r>
                      <a:r>
                        <a:rPr lang="ru-RU" sz="1200" dirty="0" smtClean="0"/>
                        <a:t> (</a:t>
                      </a:r>
                      <a:r>
                        <a:rPr lang="ru-RU" sz="1200" dirty="0" err="1" smtClean="0"/>
                        <a:t>ондағы</a:t>
                      </a:r>
                      <a:r>
                        <a:rPr lang="ru-RU" sz="1200" dirty="0" smtClean="0"/>
                        <a:t> </a:t>
                      </a:r>
                      <a:r>
                        <a:rPr lang="ru-RU" sz="1200" dirty="0" err="1" smtClean="0"/>
                        <a:t>үйлермен</a:t>
                      </a:r>
                      <a:r>
                        <a:rPr lang="ru-RU" sz="1200" dirty="0" smtClean="0"/>
                        <a:t>, </a:t>
                      </a:r>
                      <a:r>
                        <a:rPr lang="ru-RU" sz="1200" dirty="0" err="1" smtClean="0"/>
                        <a:t>құрылыстармен</a:t>
                      </a:r>
                      <a:r>
                        <a:rPr lang="ru-RU" sz="1200" dirty="0" smtClean="0"/>
                        <a:t>, </a:t>
                      </a:r>
                      <a:r>
                        <a:rPr lang="ru-RU" sz="1200" dirty="0" err="1" smtClean="0"/>
                        <a:t>құрылыстармен</a:t>
                      </a:r>
                      <a:r>
                        <a:rPr lang="ru-RU" sz="1200" dirty="0" smtClean="0"/>
                        <a:t> </a:t>
                      </a:r>
                      <a:r>
                        <a:rPr lang="ru-RU" sz="1200" dirty="0" err="1" smtClean="0"/>
                        <a:t>бірге</a:t>
                      </a:r>
                      <a:r>
                        <a:rPr lang="ru-RU" sz="1200" dirty="0" smtClean="0"/>
                        <a:t> не </a:t>
                      </a:r>
                      <a:r>
                        <a:rPr lang="ru-RU" sz="1200" dirty="0" err="1" smtClean="0"/>
                        <a:t>оларсыз</a:t>
                      </a:r>
                      <a:r>
                        <a:rPr lang="ru-RU" sz="1200" dirty="0" smtClean="0"/>
                        <a:t>) </a:t>
                      </a:r>
                      <a:r>
                        <a:rPr lang="ru-RU" sz="1200" dirty="0" err="1" smtClean="0"/>
                        <a:t>мүліктік</a:t>
                      </a:r>
                      <a:r>
                        <a:rPr lang="ru-RU" sz="1200" dirty="0" smtClean="0"/>
                        <a:t> </a:t>
                      </a:r>
                      <a:r>
                        <a:rPr lang="ru-RU" sz="1200" dirty="0" err="1" smtClean="0"/>
                        <a:t>жалдауға</a:t>
                      </a:r>
                      <a:r>
                        <a:rPr lang="ru-RU" sz="1200" dirty="0" smtClean="0"/>
                        <a:t> (</a:t>
                      </a:r>
                      <a:r>
                        <a:rPr lang="ru-RU" sz="1200" dirty="0" err="1" smtClean="0"/>
                        <a:t>жалға</a:t>
                      </a:r>
                      <a:r>
                        <a:rPr lang="ru-RU" sz="1200" dirty="0" smtClean="0"/>
                        <a:t> </a:t>
                      </a:r>
                      <a:r>
                        <a:rPr lang="ru-RU" sz="1200" dirty="0" err="1" smtClean="0"/>
                        <a:t>алуға</a:t>
                      </a:r>
                      <a:r>
                        <a:rPr lang="ru-RU" sz="1200" dirty="0" smtClean="0"/>
                        <a:t>), </a:t>
                      </a:r>
                      <a:r>
                        <a:rPr lang="ru-RU" sz="1200" dirty="0" err="1" smtClean="0"/>
                        <a:t>өзге</a:t>
                      </a:r>
                      <a:r>
                        <a:rPr lang="ru-RU" sz="1200" dirty="0" smtClean="0"/>
                        <a:t> де </a:t>
                      </a:r>
                      <a:r>
                        <a:rPr lang="ru-RU" sz="1200" dirty="0" err="1" smtClean="0"/>
                        <a:t>негіздерде</a:t>
                      </a:r>
                      <a:r>
                        <a:rPr lang="ru-RU" sz="1200" dirty="0" smtClean="0"/>
                        <a:t> </a:t>
                      </a:r>
                      <a:r>
                        <a:rPr lang="ru-RU" sz="1200" dirty="0" err="1" smtClean="0"/>
                        <a:t>пайдалануға</a:t>
                      </a:r>
                      <a:r>
                        <a:rPr lang="ru-RU" sz="1200" dirty="0" smtClean="0"/>
                        <a:t> </a:t>
                      </a:r>
                      <a:r>
                        <a:rPr lang="ru-RU" sz="1200" dirty="0" err="1" smtClean="0"/>
                        <a:t>берген</a:t>
                      </a:r>
                      <a:r>
                        <a:rPr lang="ru-RU" sz="1200" dirty="0" smtClean="0"/>
                        <a:t> </a:t>
                      </a:r>
                      <a:r>
                        <a:rPr lang="ru-RU" sz="1200" dirty="0" err="1" smtClean="0"/>
                        <a:t>жағдайларда</a:t>
                      </a:r>
                      <a:r>
                        <a:rPr lang="ru-RU" sz="1200" dirty="0" smtClean="0"/>
                        <a:t> </a:t>
                      </a:r>
                      <a:r>
                        <a:rPr lang="ru-RU" sz="1200" dirty="0" err="1" smtClean="0"/>
                        <a:t>қолданылмайды</a:t>
                      </a:r>
                      <a:r>
                        <a:rPr lang="ru-RU" sz="1200" dirty="0" smtClean="0"/>
                        <a:t>.</a:t>
                      </a:r>
                      <a:endParaRPr lang="ru-RU" sz="1200" i="1" dirty="0">
                        <a:solidFill>
                          <a:srgbClr val="002060"/>
                        </a:solidFill>
                        <a:effectLst/>
                      </a:endParaRPr>
                    </a:p>
                  </a:txBody>
                  <a:tcPr/>
                </a:tc>
                <a:tc>
                  <a:txBody>
                    <a:bodyPr/>
                    <a:lstStyle/>
                    <a:p>
                      <a:r>
                        <a:rPr lang="ru-RU" sz="1400" dirty="0" err="1" smtClean="0"/>
                        <a:t>Салық</a:t>
                      </a:r>
                      <a:r>
                        <a:rPr lang="ru-RU" sz="1400" dirty="0" smtClean="0"/>
                        <a:t> </a:t>
                      </a:r>
                      <a:r>
                        <a:rPr lang="ru-RU" sz="1400" dirty="0" err="1" smtClean="0"/>
                        <a:t>базасына</a:t>
                      </a:r>
                      <a:r>
                        <a:rPr lang="ru-RU" sz="1400" dirty="0" smtClean="0"/>
                        <a:t> 0 ставка </a:t>
                      </a:r>
                      <a:r>
                        <a:rPr lang="ru-RU" sz="1400" dirty="0" err="1" smtClean="0"/>
                        <a:t>бойынша</a:t>
                      </a:r>
                      <a:r>
                        <a:rPr lang="ru-RU" sz="1400" dirty="0" smtClean="0"/>
                        <a:t> </a:t>
                      </a:r>
                      <a:r>
                        <a:rPr lang="ru-RU" sz="1400" dirty="0" err="1" smtClean="0"/>
                        <a:t>есептеу</a:t>
                      </a:r>
                      <a:r>
                        <a:rPr lang="ru-RU" sz="1400" dirty="0" smtClean="0"/>
                        <a:t> </a:t>
                      </a:r>
                      <a:r>
                        <a:rPr lang="ru-RU" sz="1400" dirty="0" err="1" smtClean="0"/>
                        <a:t>және</a:t>
                      </a:r>
                      <a:r>
                        <a:rPr lang="ru-RU" sz="1400" dirty="0" smtClean="0"/>
                        <a:t> </a:t>
                      </a:r>
                      <a:r>
                        <a:rPr lang="ru-RU" sz="1400" dirty="0" err="1" smtClean="0"/>
                        <a:t>Қазақстан</a:t>
                      </a:r>
                      <a:r>
                        <a:rPr lang="ru-RU" sz="1400" dirty="0" smtClean="0"/>
                        <a:t> </a:t>
                      </a:r>
                      <a:r>
                        <a:rPr lang="ru-RU" sz="1400" dirty="0" err="1" smtClean="0"/>
                        <a:t>Республикасының</a:t>
                      </a:r>
                      <a:r>
                        <a:rPr lang="ru-RU" sz="1400" dirty="0" smtClean="0"/>
                        <a:t> </a:t>
                      </a:r>
                      <a:r>
                        <a:rPr lang="ru-RU" sz="1400" dirty="0" err="1" smtClean="0"/>
                        <a:t>бухгалтерлік</a:t>
                      </a:r>
                      <a:r>
                        <a:rPr lang="ru-RU" sz="1400" dirty="0" smtClean="0"/>
                        <a:t> </a:t>
                      </a:r>
                      <a:r>
                        <a:rPr lang="ru-RU" sz="1400" dirty="0" err="1" smtClean="0"/>
                        <a:t>есеп</a:t>
                      </a:r>
                      <a:r>
                        <a:rPr lang="ru-RU" sz="1400" dirty="0" smtClean="0"/>
                        <a:t> пен </a:t>
                      </a:r>
                      <a:r>
                        <a:rPr lang="ru-RU" sz="1400" dirty="0" err="1" smtClean="0"/>
                        <a:t>қаржылық</a:t>
                      </a:r>
                      <a:r>
                        <a:rPr lang="ru-RU" sz="1400" dirty="0" smtClean="0"/>
                        <a:t> </a:t>
                      </a:r>
                      <a:r>
                        <a:rPr lang="ru-RU" sz="1400" dirty="0" err="1" smtClean="0"/>
                        <a:t>есептілік</a:t>
                      </a:r>
                      <a:r>
                        <a:rPr lang="ru-RU" sz="1400" dirty="0" smtClean="0"/>
                        <a:t> </a:t>
                      </a:r>
                      <a:r>
                        <a:rPr lang="ru-RU" sz="1400" dirty="0" err="1" smtClean="0"/>
                        <a:t>туралы</a:t>
                      </a:r>
                      <a:r>
                        <a:rPr lang="ru-RU" sz="1400" dirty="0" smtClean="0"/>
                        <a:t> </a:t>
                      </a:r>
                      <a:r>
                        <a:rPr lang="ru-RU" sz="1400" dirty="0" err="1" smtClean="0"/>
                        <a:t>заңнамасының</a:t>
                      </a:r>
                      <a:r>
                        <a:rPr lang="ru-RU" sz="1400" dirty="0" smtClean="0"/>
                        <a:t> </a:t>
                      </a:r>
                      <a:r>
                        <a:rPr lang="ru-RU" sz="1400" dirty="0" err="1" smtClean="0"/>
                        <a:t>талаптарына</a:t>
                      </a:r>
                      <a:r>
                        <a:rPr lang="ru-RU" sz="1400" dirty="0" smtClean="0"/>
                        <a:t> </a:t>
                      </a:r>
                      <a:r>
                        <a:rPr lang="ru-RU" sz="1400" dirty="0" err="1" smtClean="0"/>
                        <a:t>сәйкес</a:t>
                      </a:r>
                      <a:r>
                        <a:rPr lang="ru-RU" sz="1400" dirty="0" smtClean="0"/>
                        <a:t> </a:t>
                      </a:r>
                      <a:r>
                        <a:rPr lang="ru-RU" sz="1400" dirty="0" err="1" smtClean="0"/>
                        <a:t>негізгі</a:t>
                      </a:r>
                      <a:r>
                        <a:rPr lang="ru-RU" sz="1400" dirty="0" smtClean="0"/>
                        <a:t> </a:t>
                      </a:r>
                      <a:r>
                        <a:rPr lang="ru-RU" sz="1400" dirty="0" err="1" smtClean="0"/>
                        <a:t>құралдар</a:t>
                      </a:r>
                      <a:r>
                        <a:rPr lang="ru-RU" sz="1400" dirty="0" smtClean="0"/>
                        <a:t> </a:t>
                      </a:r>
                      <a:r>
                        <a:rPr lang="ru-RU" sz="1400" dirty="0" err="1" smtClean="0"/>
                        <a:t>құрамында</a:t>
                      </a:r>
                      <a:r>
                        <a:rPr lang="ru-RU" sz="1400" dirty="0" smtClean="0"/>
                        <a:t> </a:t>
                      </a:r>
                      <a:r>
                        <a:rPr lang="ru-RU" sz="1400" dirty="0" err="1" smtClean="0"/>
                        <a:t>ескерілген</a:t>
                      </a:r>
                      <a:r>
                        <a:rPr lang="ru-RU" sz="1400" dirty="0" smtClean="0"/>
                        <a:t> </a:t>
                      </a:r>
                      <a:r>
                        <a:rPr lang="ru-RU" sz="1400" dirty="0" err="1" smtClean="0"/>
                        <a:t>айдың</a:t>
                      </a:r>
                      <a:r>
                        <a:rPr lang="ru-RU" sz="1400" dirty="0" smtClean="0"/>
                        <a:t> 1-күнінен </a:t>
                      </a:r>
                      <a:r>
                        <a:rPr lang="ru-RU" sz="1400" dirty="0" err="1" smtClean="0"/>
                        <a:t>кешіктірмей</a:t>
                      </a:r>
                      <a:r>
                        <a:rPr lang="ru-RU" sz="1400" dirty="0" smtClean="0"/>
                        <a:t> </a:t>
                      </a:r>
                      <a:r>
                        <a:rPr lang="ru-RU" sz="1400" dirty="0" err="1" smtClean="0"/>
                        <a:t>аяқталады</a:t>
                      </a:r>
                      <a:r>
                        <a:rPr lang="ru-RU" sz="1400" dirty="0" smtClean="0"/>
                        <a:t>; </a:t>
                      </a:r>
                      <a:r>
                        <a:rPr lang="ru-RU" sz="1400" dirty="0" err="1" smtClean="0"/>
                        <a:t>және</a:t>
                      </a:r>
                      <a:r>
                        <a:rPr lang="ru-RU" sz="1400" dirty="0" smtClean="0"/>
                        <a:t> </a:t>
                      </a:r>
                      <a:r>
                        <a:rPr lang="ru-RU" sz="1400" dirty="0" err="1" smtClean="0"/>
                        <a:t>бірінші</a:t>
                      </a:r>
                      <a:r>
                        <a:rPr lang="ru-RU" sz="1400" dirty="0" smtClean="0"/>
                        <a:t> актив </a:t>
                      </a:r>
                      <a:r>
                        <a:rPr lang="ru-RU" sz="1400" dirty="0" err="1" smtClean="0"/>
                        <a:t>халықаралық</a:t>
                      </a:r>
                      <a:r>
                        <a:rPr lang="ru-RU" sz="1400" dirty="0" smtClean="0"/>
                        <a:t> </a:t>
                      </a:r>
                      <a:r>
                        <a:rPr lang="ru-RU" sz="1400" dirty="0" err="1" smtClean="0"/>
                        <a:t>қаржылық</a:t>
                      </a:r>
                      <a:r>
                        <a:rPr lang="ru-RU" sz="1400" dirty="0" smtClean="0"/>
                        <a:t> </a:t>
                      </a:r>
                      <a:r>
                        <a:rPr lang="ru-RU" sz="1400" dirty="0" err="1" smtClean="0"/>
                        <a:t>есептілік</a:t>
                      </a:r>
                      <a:r>
                        <a:rPr lang="ru-RU" sz="1400" dirty="0" smtClean="0"/>
                        <a:t> </a:t>
                      </a:r>
                      <a:r>
                        <a:rPr lang="ru-RU" sz="1400" dirty="0" err="1" smtClean="0"/>
                        <a:t>стандарттарына</a:t>
                      </a:r>
                      <a:r>
                        <a:rPr lang="ru-RU" sz="1400" dirty="0" smtClean="0"/>
                        <a:t> </a:t>
                      </a:r>
                      <a:r>
                        <a:rPr lang="ru-RU" sz="1400" dirty="0" err="1" smtClean="0"/>
                        <a:t>және</a:t>
                      </a:r>
                      <a:r>
                        <a:rPr lang="ru-RU" sz="1400" dirty="0" smtClean="0"/>
                        <a:t> </a:t>
                      </a:r>
                      <a:r>
                        <a:rPr lang="ru-RU" sz="1400" dirty="0" err="1" smtClean="0"/>
                        <a:t>Қазақстан</a:t>
                      </a:r>
                      <a:r>
                        <a:rPr lang="ru-RU" sz="1400" dirty="0" smtClean="0"/>
                        <a:t> </a:t>
                      </a:r>
                      <a:r>
                        <a:rPr lang="ru-RU" sz="1400" dirty="0" err="1" smtClean="0"/>
                        <a:t>Республикасының</a:t>
                      </a:r>
                      <a:r>
                        <a:rPr lang="ru-RU" sz="1400" dirty="0" smtClean="0"/>
                        <a:t> </a:t>
                      </a:r>
                      <a:r>
                        <a:rPr lang="ru-RU" sz="1400" dirty="0" err="1" smtClean="0"/>
                        <a:t>бухгалтерлік</a:t>
                      </a:r>
                      <a:r>
                        <a:rPr lang="ru-RU" sz="1400" dirty="0" smtClean="0"/>
                        <a:t> </a:t>
                      </a:r>
                      <a:r>
                        <a:rPr lang="ru-RU" sz="1400" dirty="0" err="1" smtClean="0"/>
                        <a:t>есеп</a:t>
                      </a:r>
                      <a:r>
                        <a:rPr lang="ru-RU" sz="1400" dirty="0" smtClean="0"/>
                        <a:t> пен </a:t>
                      </a:r>
                      <a:r>
                        <a:rPr lang="ru-RU" sz="1400" dirty="0" err="1" smtClean="0"/>
                        <a:t>қаржылық</a:t>
                      </a:r>
                      <a:r>
                        <a:rPr lang="ru-RU" sz="1400" dirty="0" smtClean="0"/>
                        <a:t> </a:t>
                      </a:r>
                      <a:r>
                        <a:rPr lang="ru-RU" sz="1400" dirty="0" err="1" smtClean="0"/>
                        <a:t>есептілік</a:t>
                      </a:r>
                      <a:r>
                        <a:rPr lang="ru-RU" sz="1400" dirty="0" smtClean="0"/>
                        <a:t> </a:t>
                      </a:r>
                      <a:r>
                        <a:rPr lang="ru-RU" sz="1400" dirty="0" err="1" smtClean="0"/>
                        <a:t>туралы</a:t>
                      </a:r>
                      <a:r>
                        <a:rPr lang="ru-RU" sz="1400" dirty="0" smtClean="0"/>
                        <a:t> </a:t>
                      </a:r>
                      <a:r>
                        <a:rPr lang="ru-RU" sz="1400" dirty="0" err="1" smtClean="0"/>
                        <a:t>заңнамасының</a:t>
                      </a:r>
                      <a:r>
                        <a:rPr lang="ru-RU" sz="1400" dirty="0" smtClean="0"/>
                        <a:t> </a:t>
                      </a:r>
                      <a:r>
                        <a:rPr lang="ru-RU" sz="1400" dirty="0" err="1" smtClean="0"/>
                        <a:t>талаптарына</a:t>
                      </a:r>
                      <a:r>
                        <a:rPr lang="ru-RU" sz="1400" dirty="0" smtClean="0"/>
                        <a:t> </a:t>
                      </a:r>
                      <a:r>
                        <a:rPr lang="ru-RU" sz="1400" dirty="0" err="1" smtClean="0"/>
                        <a:t>сәйкес</a:t>
                      </a:r>
                      <a:r>
                        <a:rPr lang="ru-RU" sz="1400" dirty="0" smtClean="0"/>
                        <a:t> </a:t>
                      </a:r>
                      <a:r>
                        <a:rPr lang="ru-RU" sz="1400" dirty="0" err="1" smtClean="0"/>
                        <a:t>негізгі</a:t>
                      </a:r>
                      <a:r>
                        <a:rPr lang="ru-RU" sz="1400" dirty="0" smtClean="0"/>
                        <a:t> </a:t>
                      </a:r>
                      <a:r>
                        <a:rPr lang="ru-RU" sz="1400" dirty="0" err="1" smtClean="0"/>
                        <a:t>құралдар</a:t>
                      </a:r>
                      <a:r>
                        <a:rPr lang="ru-RU" sz="1400" dirty="0" smtClean="0"/>
                        <a:t> </a:t>
                      </a:r>
                      <a:r>
                        <a:rPr lang="ru-RU" sz="1400" dirty="0" err="1" smtClean="0"/>
                        <a:t>құрамында</a:t>
                      </a:r>
                      <a:r>
                        <a:rPr lang="ru-RU" sz="1400" dirty="0" smtClean="0"/>
                        <a:t> </a:t>
                      </a:r>
                      <a:r>
                        <a:rPr lang="ru-RU" sz="1400" dirty="0" err="1" smtClean="0"/>
                        <a:t>ескерілген</a:t>
                      </a:r>
                      <a:r>
                        <a:rPr lang="ru-RU" sz="1400" dirty="0" smtClean="0"/>
                        <a:t> </a:t>
                      </a:r>
                      <a:r>
                        <a:rPr lang="ru-RU" sz="1400" dirty="0" err="1" smtClean="0"/>
                        <a:t>жылдан</a:t>
                      </a:r>
                      <a:r>
                        <a:rPr lang="ru-RU" sz="1400" dirty="0" smtClean="0"/>
                        <a:t> </a:t>
                      </a:r>
                      <a:r>
                        <a:rPr lang="ru-RU" sz="1400" dirty="0" err="1" smtClean="0"/>
                        <a:t>кейінгі</a:t>
                      </a:r>
                      <a:r>
                        <a:rPr lang="ru-RU" sz="1400" dirty="0" smtClean="0"/>
                        <a:t> </a:t>
                      </a:r>
                      <a:r>
                        <a:rPr lang="ru-RU" sz="1400" dirty="0" err="1" smtClean="0"/>
                        <a:t>жылдың</a:t>
                      </a:r>
                      <a:r>
                        <a:rPr lang="ru-RU" sz="1400" dirty="0" smtClean="0"/>
                        <a:t> 1 </a:t>
                      </a:r>
                      <a:r>
                        <a:rPr lang="ru-RU" sz="1400" dirty="0" err="1" smtClean="0"/>
                        <a:t>қаңтарынан</a:t>
                      </a:r>
                      <a:r>
                        <a:rPr lang="ru-RU" sz="1400" dirty="0" smtClean="0"/>
                        <a:t> </a:t>
                      </a:r>
                      <a:r>
                        <a:rPr lang="ru-RU" sz="1400" dirty="0" err="1" smtClean="0"/>
                        <a:t>бастап</a:t>
                      </a:r>
                      <a:r>
                        <a:rPr lang="ru-RU" sz="1400" dirty="0" smtClean="0"/>
                        <a:t> </a:t>
                      </a:r>
                      <a:r>
                        <a:rPr lang="ru-RU" sz="1400" dirty="0" err="1" smtClean="0"/>
                        <a:t>есептелетін</a:t>
                      </a:r>
                      <a:r>
                        <a:rPr lang="ru-RU" sz="1400" dirty="0" smtClean="0"/>
                        <a:t> </a:t>
                      </a:r>
                      <a:r>
                        <a:rPr lang="ru-RU" sz="1400" dirty="0" err="1" smtClean="0"/>
                        <a:t>қатарынан</a:t>
                      </a:r>
                      <a:r>
                        <a:rPr lang="ru-RU" sz="1400" dirty="0" smtClean="0"/>
                        <a:t> </a:t>
                      </a:r>
                      <a:r>
                        <a:rPr lang="ru-RU" sz="1400" dirty="0" err="1" smtClean="0"/>
                        <a:t>сегіз</a:t>
                      </a:r>
                      <a:r>
                        <a:rPr lang="ru-RU" sz="1400" dirty="0" smtClean="0"/>
                        <a:t> </a:t>
                      </a:r>
                      <a:r>
                        <a:rPr lang="ru-RU" sz="1400" dirty="0" err="1" smtClean="0"/>
                        <a:t>жылдан</a:t>
                      </a:r>
                      <a:r>
                        <a:rPr lang="ru-RU" sz="1400" dirty="0" smtClean="0"/>
                        <a:t> </a:t>
                      </a:r>
                      <a:r>
                        <a:rPr lang="ru-RU" sz="1400" dirty="0" err="1" smtClean="0"/>
                        <a:t>кешіктірмей</a:t>
                      </a:r>
                      <a:r>
                        <a:rPr lang="ru-RU" sz="1400" dirty="0" smtClean="0"/>
                        <a:t> </a:t>
                      </a:r>
                      <a:r>
                        <a:rPr lang="ru-RU" sz="1400" dirty="0" err="1" smtClean="0"/>
                        <a:t>аяқталады</a:t>
                      </a:r>
                      <a:r>
                        <a:rPr lang="ru-RU" sz="1400" dirty="0" smtClean="0"/>
                        <a:t>.</a:t>
                      </a:r>
                      <a:endParaRPr lang="ru-RU" sz="1200" kern="1200" dirty="0">
                        <a:solidFill>
                          <a:srgbClr val="002060"/>
                        </a:solidFill>
                        <a:effectLst/>
                        <a:latin typeface="+mn-lt"/>
                        <a:ea typeface="+mn-ea"/>
                        <a:cs typeface="+mn-cs"/>
                      </a:endParaRPr>
                    </a:p>
                  </a:txBody>
                  <a:tcPr/>
                </a:tc>
                <a:tc>
                  <a:txBody>
                    <a:bodyPr/>
                    <a:lstStyle/>
                    <a:p>
                      <a:r>
                        <a:rPr lang="ru-RU" dirty="0"/>
                        <a:t>___</a:t>
                      </a:r>
                    </a:p>
                  </a:txBody>
                  <a:tcPr/>
                </a:tc>
                <a:extLst>
                  <a:ext uri="{0D108BD9-81ED-4DB2-BD59-A6C34878D82A}">
                    <a16:rowId xmlns:a16="http://schemas.microsoft.com/office/drawing/2014/main" val="10001"/>
                  </a:ext>
                </a:extLst>
              </a:tr>
              <a:tr h="2280230">
                <a:tc>
                  <a:txBody>
                    <a:bodyPr/>
                    <a:lstStyle/>
                    <a:p>
                      <a:r>
                        <a:rPr lang="ru-RU" sz="1400" b="1" dirty="0" err="1" smtClean="0"/>
                        <a:t>Жұмыс</a:t>
                      </a:r>
                      <a:r>
                        <a:rPr lang="ru-RU" sz="1400" b="1" dirty="0" smtClean="0"/>
                        <a:t> </a:t>
                      </a:r>
                      <a:r>
                        <a:rPr lang="ru-RU" sz="1400" b="1" dirty="0" err="1" smtClean="0"/>
                        <a:t>істеп</a:t>
                      </a:r>
                      <a:r>
                        <a:rPr lang="ru-RU" sz="1400" b="1" dirty="0" smtClean="0"/>
                        <a:t> </a:t>
                      </a:r>
                      <a:r>
                        <a:rPr lang="ru-RU" sz="1400" b="1" dirty="0" err="1" smtClean="0"/>
                        <a:t>тұрған</a:t>
                      </a:r>
                      <a:r>
                        <a:rPr lang="ru-RU" sz="1400" b="1" dirty="0" smtClean="0"/>
                        <a:t> </a:t>
                      </a:r>
                      <a:r>
                        <a:rPr lang="ru-RU" sz="1400" b="1" dirty="0" err="1" smtClean="0"/>
                        <a:t>өндірістерді</a:t>
                      </a:r>
                      <a:r>
                        <a:rPr lang="ru-RU" sz="1400" b="1" dirty="0" smtClean="0"/>
                        <a:t> </a:t>
                      </a:r>
                      <a:r>
                        <a:rPr lang="ru-RU" sz="1400" b="1" dirty="0" err="1" smtClean="0"/>
                        <a:t>кеңейту</a:t>
                      </a:r>
                      <a:r>
                        <a:rPr lang="ru-RU" sz="1400" b="1" dirty="0" smtClean="0"/>
                        <a:t> </a:t>
                      </a:r>
                      <a:r>
                        <a:rPr lang="ru-RU" sz="1400" b="1" dirty="0" err="1" smtClean="0"/>
                        <a:t>немесе</a:t>
                      </a:r>
                      <a:r>
                        <a:rPr lang="ru-RU" sz="1400" b="1" dirty="0" smtClean="0"/>
                        <a:t> </a:t>
                      </a:r>
                      <a:r>
                        <a:rPr lang="ru-RU" sz="1400" b="1" dirty="0" err="1" smtClean="0"/>
                        <a:t>жаңарту</a:t>
                      </a:r>
                      <a:endParaRPr lang="ru-RU" sz="1400" b="1" dirty="0">
                        <a:solidFill>
                          <a:srgbClr val="002060"/>
                        </a:solidFill>
                      </a:endParaRPr>
                    </a:p>
                  </a:txBody>
                  <a:tcPr/>
                </a:tc>
                <a:tc>
                  <a:txBody>
                    <a:bodyPr/>
                    <a:lstStyle/>
                    <a:p>
                      <a:pPr marL="0" marR="0" lvl="0" indent="270510" algn="just" defTabSz="914400" rtl="0" eaLnBrk="1" fontAlgn="auto" latinLnBrk="0" hangingPunct="1">
                        <a:lnSpc>
                          <a:spcPct val="100000"/>
                        </a:lnSpc>
                        <a:spcBef>
                          <a:spcPts val="0"/>
                        </a:spcBef>
                        <a:spcAft>
                          <a:spcPts val="0"/>
                        </a:spcAft>
                        <a:buClrTx/>
                        <a:buSzTx/>
                        <a:buFontTx/>
                        <a:buNone/>
                        <a:tabLst/>
                        <a:defRPr/>
                      </a:pPr>
                      <a:r>
                        <a:rPr kumimoji="0" lang="ru-RU" sz="1200" u="none" strike="noStrike" kern="1200" cap="none" spc="0" normalizeH="0" baseline="0" noProof="0" dirty="0" err="1" smtClean="0">
                          <a:ln>
                            <a:noFill/>
                          </a:ln>
                          <a:effectLst/>
                          <a:uLnTx/>
                          <a:uFillTx/>
                        </a:rPr>
                        <a:t>Соңғы</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тіркелген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активті</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пайдалануға</a:t>
                      </a:r>
                      <a:r>
                        <a:rPr kumimoji="0" lang="ru-RU" sz="1200" u="none" strike="noStrike" kern="1200" cap="none" spc="0" normalizeH="0" baseline="0" noProof="0" dirty="0" smtClean="0">
                          <a:ln>
                            <a:noFill/>
                          </a:ln>
                          <a:effectLst/>
                          <a:uLnTx/>
                          <a:uFillTx/>
                        </a:rPr>
                        <a:t> беру </a:t>
                      </a:r>
                      <a:r>
                        <a:rPr kumimoji="0" lang="ru-RU" sz="1200" u="none" strike="noStrike" kern="1200" cap="none" spc="0" normalizeH="0" baseline="0" noProof="0" dirty="0" err="1" smtClean="0">
                          <a:ln>
                            <a:noFill/>
                          </a:ln>
                          <a:effectLst/>
                          <a:uLnTx/>
                          <a:uFillTx/>
                        </a:rPr>
                        <a:t>жүргізілген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жылдан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кейінгі</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жылдың</a:t>
                      </a:r>
                      <a:r>
                        <a:rPr kumimoji="0" lang="ru-RU" sz="1200" u="none" strike="noStrike" kern="1200" cap="none" spc="0" normalizeH="0" baseline="0" noProof="0" dirty="0" smtClean="0">
                          <a:ln>
                            <a:noFill/>
                          </a:ln>
                          <a:effectLst/>
                          <a:uLnTx/>
                          <a:uFillTx/>
                        </a:rPr>
                        <a:t> 1 </a:t>
                      </a:r>
                      <a:r>
                        <a:rPr kumimoji="0" lang="ru-RU" sz="1200" u="none" strike="noStrike" kern="1200" cap="none" spc="0" normalizeH="0" baseline="0" noProof="0" dirty="0" err="1" smtClean="0">
                          <a:ln>
                            <a:noFill/>
                          </a:ln>
                          <a:effectLst/>
                          <a:uLnTx/>
                          <a:uFillTx/>
                        </a:rPr>
                        <a:t>қаңтарынан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бастап</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аяқталады</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және</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инвестициялық</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келісімшарт</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шеңберінде</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өнім</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шығаратын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соңғы</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тіркелген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активті</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енгізу</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жүргізілген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жылдан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кейінгі</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жылдың</a:t>
                      </a:r>
                      <a:r>
                        <a:rPr kumimoji="0" lang="ru-RU" sz="1200" u="none" strike="noStrike" kern="1200" cap="none" spc="0" normalizeH="0" baseline="0" noProof="0" dirty="0" smtClean="0">
                          <a:ln>
                            <a:noFill/>
                          </a:ln>
                          <a:effectLst/>
                          <a:uLnTx/>
                          <a:uFillTx/>
                        </a:rPr>
                        <a:t> 1 </a:t>
                      </a:r>
                      <a:r>
                        <a:rPr kumimoji="0" lang="ru-RU" sz="1200" u="none" strike="noStrike" kern="1200" cap="none" spc="0" normalizeH="0" baseline="0" noProof="0" dirty="0" err="1" smtClean="0">
                          <a:ln>
                            <a:noFill/>
                          </a:ln>
                          <a:effectLst/>
                          <a:uLnTx/>
                          <a:uFillTx/>
                        </a:rPr>
                        <a:t>қаңтарынан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бастап</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есептелетін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қатарынан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үш</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жылдан</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кешіктірілмей</a:t>
                      </a:r>
                      <a:r>
                        <a:rPr kumimoji="0" lang="ru-RU" sz="1200" u="none" strike="noStrike" kern="1200" cap="none" spc="0" normalizeH="0" baseline="0" noProof="0" dirty="0" smtClean="0">
                          <a:ln>
                            <a:noFill/>
                          </a:ln>
                          <a:effectLst/>
                          <a:uLnTx/>
                          <a:uFillTx/>
                        </a:rPr>
                        <a:t> </a:t>
                      </a:r>
                      <a:r>
                        <a:rPr kumimoji="0" lang="ru-RU" sz="1200" u="none" strike="noStrike" kern="1200" cap="none" spc="0" normalizeH="0" baseline="0" noProof="0" dirty="0" err="1" smtClean="0">
                          <a:ln>
                            <a:noFill/>
                          </a:ln>
                          <a:effectLst/>
                          <a:uLnTx/>
                          <a:uFillTx/>
                        </a:rPr>
                        <a:t>аяқталады</a:t>
                      </a:r>
                      <a:r>
                        <a:rPr kumimoji="0" lang="ru-RU" sz="1200" u="none" strike="noStrike" kern="1200" cap="none" spc="0" normalizeH="0" baseline="0" noProof="0" dirty="0" smtClean="0">
                          <a:ln>
                            <a:noFill/>
                          </a:ln>
                          <a:effectLst/>
                          <a:uLnTx/>
                          <a:uFillTx/>
                        </a:rPr>
                        <a:t>.</a:t>
                      </a:r>
                      <a:endParaRPr lang="ru-RU" sz="1200" kern="1200" dirty="0">
                        <a:solidFill>
                          <a:srgbClr val="002060"/>
                        </a:solidFill>
                        <a:latin typeface="+mn-lt"/>
                        <a:ea typeface="+mn-ea"/>
                        <a:cs typeface="+mn-cs"/>
                      </a:endParaRPr>
                    </a:p>
                  </a:txBody>
                  <a:tcPr/>
                </a:tc>
                <a:tc>
                  <a:txBody>
                    <a:bodyPr/>
                    <a:lstStyle/>
                    <a:p>
                      <a:pPr algn="just"/>
                      <a:r>
                        <a:rPr lang="ru-RU" sz="1000" dirty="0">
                          <a:effectLst/>
                        </a:rPr>
                        <a:t>_____________________________________</a:t>
                      </a:r>
                      <a:endParaRPr lang="ru-RU" sz="1000" i="1" dirty="0">
                        <a:solidFill>
                          <a:srgbClr val="002060"/>
                        </a:solidFill>
                        <a:effectLst/>
                      </a:endParaRPr>
                    </a:p>
                  </a:txBody>
                  <a:tcPr/>
                </a:tc>
                <a:tc>
                  <a:txBody>
                    <a:bodyPr/>
                    <a:lstStyle/>
                    <a:p>
                      <a:pPr algn="just"/>
                      <a:r>
                        <a:rPr lang="ru-RU" sz="1000" kern="1200" dirty="0">
                          <a:effectLst/>
                        </a:rPr>
                        <a:t>______________________________</a:t>
                      </a:r>
                      <a:endParaRPr lang="ru-RU" sz="1000" kern="1200" dirty="0">
                        <a:solidFill>
                          <a:srgbClr val="002060"/>
                        </a:solidFill>
                        <a:effectLst/>
                        <a:latin typeface="+mn-lt"/>
                        <a:ea typeface="+mn-ea"/>
                        <a:cs typeface="+mn-cs"/>
                      </a:endParaRPr>
                    </a:p>
                  </a:txBody>
                  <a:tcPr/>
                </a:tc>
                <a:tc>
                  <a:txBody>
                    <a:bodyPr/>
                    <a:lstStyle/>
                    <a:p>
                      <a:r>
                        <a:rPr lang="ru-RU" dirty="0"/>
                        <a:t>___</a:t>
                      </a:r>
                    </a:p>
                  </a:txBody>
                  <a:tcPr/>
                </a:tc>
                <a:extLst>
                  <a:ext uri="{0D108BD9-81ED-4DB2-BD59-A6C34878D82A}">
                    <a16:rowId xmlns:a16="http://schemas.microsoft.com/office/drawing/2014/main" val="10002"/>
                  </a:ext>
                </a:extLst>
              </a:tr>
            </a:tbl>
          </a:graphicData>
        </a:graphic>
      </p:graphicFrame>
      <p:sp>
        <p:nvSpPr>
          <p:cNvPr id="7" name="TextBox 6"/>
          <p:cNvSpPr txBox="1"/>
          <p:nvPr/>
        </p:nvSpPr>
        <p:spPr>
          <a:xfrm>
            <a:off x="51664" y="0"/>
            <a:ext cx="430887" cy="6417733"/>
          </a:xfrm>
          <a:prstGeom prst="rect">
            <a:avLst/>
          </a:prstGeom>
          <a:ln>
            <a:no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ru-RU" sz="1600" b="1" dirty="0">
                <a:solidFill>
                  <a:schemeClr val="tx1"/>
                </a:solidFill>
              </a:rPr>
              <a:t>ИНВЕСТИЦИЯЛЫҚ БАСЫМ</a:t>
            </a:r>
            <a:endParaRPr lang="ru-RU" sz="1600" b="1" dirty="0">
              <a:solidFill>
                <a:schemeClr val="tx1"/>
              </a:solidFill>
            </a:endParaRPr>
          </a:p>
        </p:txBody>
      </p:sp>
      <p:pic>
        <p:nvPicPr>
          <p:cNvPr id="8" name="Picture 3" descr="C:\Documents and Settings\NurbolA\Рабочий стол\Рабочии стол\Нурбол\Департамент ГЧП\Логотип и фирменный бланк\Новый логотип для рассылки\СПК\PNG\СПК_цветной на русском языке.png"/>
          <p:cNvPicPr>
            <a:picLocks noChangeAspect="1" noChangeArrowheads="1"/>
          </p:cNvPicPr>
          <p:nvPr/>
        </p:nvPicPr>
        <p:blipFill>
          <a:blip r:embed="rId2"/>
          <a:srcRect/>
          <a:stretch>
            <a:fillRect/>
          </a:stretch>
        </p:blipFill>
        <p:spPr bwMode="auto">
          <a:xfrm>
            <a:off x="111448" y="1"/>
            <a:ext cx="1833729" cy="548640"/>
          </a:xfrm>
          <a:prstGeom prst="rect">
            <a:avLst/>
          </a:prstGeom>
          <a:noFill/>
          <a:ln w="9525">
            <a:noFill/>
            <a:miter lim="800000"/>
            <a:headEnd/>
            <a:tailEnd/>
          </a:ln>
        </p:spPr>
      </p:pic>
    </p:spTree>
    <p:extLst>
      <p:ext uri="{BB962C8B-B14F-4D97-AF65-F5344CB8AC3E}">
        <p14:creationId xmlns:p14="http://schemas.microsoft.com/office/powerpoint/2010/main" val="23734852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2968</Words>
  <Application>Microsoft Office PowerPoint</Application>
  <PresentationFormat>Широкоэкранный</PresentationFormat>
  <Paragraphs>278</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ИНВЕСТИЦИЯЛЫҚ ПРЕФЕРЕНЦИЯЛАР</vt:lpstr>
      <vt:lpstr>ИНВЕСТИЦИЯЛЫҚ ПРЕФЕРЕНЦИЯЛАР</vt:lpstr>
      <vt:lpstr>Презентация PowerPoint</vt:lpstr>
      <vt:lpstr>Презентация PowerPoint</vt:lpstr>
      <vt:lpstr>Презентация PowerPoint</vt:lpstr>
      <vt:lpstr>ИНВЕСТИЦИЯЛЫҚ ПРЕФЕРЕНЦИЯ  ИНВЕСТИЦИЯЛЫҚ СУБСИДИЯ</vt:lpstr>
      <vt:lpstr>Инвестициялық преференцияларды беруге өтінім</vt:lpstr>
      <vt:lpstr>Презентация PowerPoint</vt:lpstr>
      <vt:lpstr>ШЕТЕЛДІК ЖҰМЫС КҮШІН ТАРТУ</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Жамбыл</dc:creator>
  <cp:lastModifiedBy>Пользователь</cp:lastModifiedBy>
  <cp:revision>31</cp:revision>
  <dcterms:created xsi:type="dcterms:W3CDTF">2019-09-07T05:10:53Z</dcterms:created>
  <dcterms:modified xsi:type="dcterms:W3CDTF">2019-09-09T10:53:39Z</dcterms:modified>
</cp:coreProperties>
</file>